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</p:spTree>
    <p:extLst>
      <p:ext uri="{BB962C8B-B14F-4D97-AF65-F5344CB8AC3E}">
        <p14:creationId xmlns:p14="http://schemas.microsoft.com/office/powerpoint/2010/main" val="237656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2771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7877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9126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7925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5860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9126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4399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2125" y="-11796713"/>
            <a:ext cx="22202775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0159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753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0159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3983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28449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753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0109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753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2280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19223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2813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9126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7074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603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7003713" y="-11796713"/>
            <a:ext cx="22209126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9431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559C-F8FC-4987-9410-4031FB7795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445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4484-93B9-4EF5-ADB6-0E80DCEA1B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650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3188" y="685800"/>
            <a:ext cx="2501900" cy="50974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7356475" cy="509746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C1B4-DAF8-4119-96F4-4A2C2B6D9F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342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57F2-4A63-4E86-831A-F2C792D17F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72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55FC-1945-41F1-A5FA-D8CE8EBADE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57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313" y="2667000"/>
            <a:ext cx="4929187" cy="31162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65900" y="2667000"/>
            <a:ext cx="4929188" cy="31162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C72B-A075-4165-BE36-9ABE1F17A7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02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EE4C-6598-49C0-BDE9-65500773F0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0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963E-C2A7-41AF-A823-976D7B8AAA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568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90BC-902B-479B-967F-8DEF741D06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063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04B0-6EE3-48C9-904A-AD1BE65614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696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D31F-DE7E-4417-91F5-D308916C02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7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50813" y="0"/>
            <a:ext cx="2428875" cy="6850063"/>
            <a:chOff x="95" y="0"/>
            <a:chExt cx="1530" cy="4315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288" y="0"/>
              <a:ext cx="702" cy="3352"/>
            </a:xfrm>
            <a:custGeom>
              <a:avLst/>
              <a:gdLst>
                <a:gd name="T0" fmla="*/ 0 w 707"/>
                <a:gd name="T1" fmla="*/ 3312 h 3357"/>
                <a:gd name="T2" fmla="*/ 152 w 707"/>
                <a:gd name="T3" fmla="*/ 3339 h 3357"/>
                <a:gd name="T4" fmla="*/ 689 w 707"/>
                <a:gd name="T5" fmla="*/ 0 h 3357"/>
                <a:gd name="T6" fmla="*/ 533 w 707"/>
                <a:gd name="T7" fmla="*/ 0 h 3357"/>
                <a:gd name="T8" fmla="*/ 0 w 707"/>
                <a:gd name="T9" fmla="*/ 3312 h 3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30A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95" y="0"/>
              <a:ext cx="699" cy="3319"/>
            </a:xfrm>
            <a:custGeom>
              <a:avLst/>
              <a:gdLst>
                <a:gd name="T0" fmla="*/ 686 w 704"/>
                <a:gd name="T1" fmla="*/ 0 h 3324"/>
                <a:gd name="T2" fmla="*/ 531 w 704"/>
                <a:gd name="T3" fmla="*/ 0 h 3324"/>
                <a:gd name="T4" fmla="*/ 0 w 704"/>
                <a:gd name="T5" fmla="*/ 3282 h 3324"/>
                <a:gd name="T6" fmla="*/ 153 w 704"/>
                <a:gd name="T7" fmla="*/ 3306 h 3324"/>
                <a:gd name="T8" fmla="*/ 686 w 704"/>
                <a:gd name="T9" fmla="*/ 0 h 3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" name="Freeform 4"/>
            <p:cNvSpPr>
              <a:spLocks noChangeArrowheads="1"/>
            </p:cNvSpPr>
            <p:nvPr/>
          </p:nvSpPr>
          <p:spPr bwMode="auto">
            <a:xfrm>
              <a:off x="95" y="3300"/>
              <a:ext cx="769" cy="1015"/>
            </a:xfrm>
            <a:custGeom>
              <a:avLst/>
              <a:gdLst>
                <a:gd name="T0" fmla="*/ 0 w 774"/>
                <a:gd name="T1" fmla="*/ 0 h 1020"/>
                <a:gd name="T2" fmla="*/ 722 w 774"/>
                <a:gd name="T3" fmla="*/ 1002 h 1020"/>
                <a:gd name="T4" fmla="*/ 756 w 774"/>
                <a:gd name="T5" fmla="*/ 1002 h 1020"/>
                <a:gd name="T6" fmla="*/ 0 w 774"/>
                <a:gd name="T7" fmla="*/ 0 h 10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5" name="Freeform 5"/>
            <p:cNvSpPr>
              <a:spLocks noChangeArrowheads="1"/>
            </p:cNvSpPr>
            <p:nvPr/>
          </p:nvSpPr>
          <p:spPr bwMode="auto">
            <a:xfrm>
              <a:off x="288" y="3333"/>
              <a:ext cx="937" cy="982"/>
            </a:xfrm>
            <a:custGeom>
              <a:avLst/>
              <a:gdLst>
                <a:gd name="T0" fmla="*/ 0 w 942"/>
                <a:gd name="T1" fmla="*/ 0 h 987"/>
                <a:gd name="T2" fmla="*/ 891 w 942"/>
                <a:gd name="T3" fmla="*/ 969 h 987"/>
                <a:gd name="T4" fmla="*/ 924 w 942"/>
                <a:gd name="T5" fmla="*/ 969 h 987"/>
                <a:gd name="T6" fmla="*/ 0 w 942"/>
                <a:gd name="T7" fmla="*/ 0 h 9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" name="Freeform 6"/>
            <p:cNvSpPr>
              <a:spLocks noChangeArrowheads="1"/>
            </p:cNvSpPr>
            <p:nvPr/>
          </p:nvSpPr>
          <p:spPr bwMode="auto">
            <a:xfrm>
              <a:off x="288" y="3330"/>
              <a:ext cx="1337" cy="985"/>
            </a:xfrm>
            <a:custGeom>
              <a:avLst/>
              <a:gdLst>
                <a:gd name="T0" fmla="*/ 0 w 1342"/>
                <a:gd name="T1" fmla="*/ 3 h 990"/>
                <a:gd name="T2" fmla="*/ 930 w 1342"/>
                <a:gd name="T3" fmla="*/ 972 h 990"/>
                <a:gd name="T4" fmla="*/ 1324 w 1342"/>
                <a:gd name="T5" fmla="*/ 972 h 990"/>
                <a:gd name="T6" fmla="*/ 153 w 1342"/>
                <a:gd name="T7" fmla="*/ 27 h 990"/>
                <a:gd name="T8" fmla="*/ 0 w 1342"/>
                <a:gd name="T9" fmla="*/ 0 h 990"/>
                <a:gd name="T10" fmla="*/ 0 w 1342"/>
                <a:gd name="T11" fmla="*/ 3 h 9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287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7" name="Freeform 7"/>
            <p:cNvSpPr>
              <a:spLocks noChangeArrowheads="1"/>
            </p:cNvSpPr>
            <p:nvPr/>
          </p:nvSpPr>
          <p:spPr bwMode="auto">
            <a:xfrm>
              <a:off x="95" y="3300"/>
              <a:ext cx="1063" cy="1015"/>
            </a:xfrm>
            <a:custGeom>
              <a:avLst/>
              <a:gdLst>
                <a:gd name="T0" fmla="*/ 1050 w 1068"/>
                <a:gd name="T1" fmla="*/ 1002 h 1020"/>
                <a:gd name="T2" fmla="*/ 180 w 1068"/>
                <a:gd name="T3" fmla="*/ 60 h 1020"/>
                <a:gd name="T4" fmla="*/ 151 w 1068"/>
                <a:gd name="T5" fmla="*/ 27 h 1020"/>
                <a:gd name="T6" fmla="*/ 154 w 1068"/>
                <a:gd name="T7" fmla="*/ 27 h 1020"/>
                <a:gd name="T8" fmla="*/ 154 w 1068"/>
                <a:gd name="T9" fmla="*/ 24 h 1020"/>
                <a:gd name="T10" fmla="*/ 151 w 1068"/>
                <a:gd name="T11" fmla="*/ 24 h 1020"/>
                <a:gd name="T12" fmla="*/ 0 w 1068"/>
                <a:gd name="T13" fmla="*/ 0 h 1020"/>
                <a:gd name="T14" fmla="*/ 0 w 1068"/>
                <a:gd name="T15" fmla="*/ 0 h 1020"/>
                <a:gd name="T16" fmla="*/ 760 w 1068"/>
                <a:gd name="T17" fmla="*/ 1002 h 1020"/>
                <a:gd name="T18" fmla="*/ 1050 w 1068"/>
                <a:gd name="T19" fmla="*/ 1002 h 10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84313" y="685800"/>
            <a:ext cx="10010775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4313" y="2667000"/>
            <a:ext cx="1001077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9732963" y="5883275"/>
            <a:ext cx="11382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71750" y="5883275"/>
            <a:ext cx="7085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10952163" y="5867400"/>
            <a:ext cx="5429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C83FB5-484A-449C-91BE-CDEC9A9E4F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Corbel" panose="020B0503020204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079875" y="4724400"/>
            <a:ext cx="6988175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altLang="pl-PL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</a:t>
            </a:r>
          </a:p>
          <a:p>
            <a:pPr algn="r" eaLnBrk="1" hangingPunct="1">
              <a:buClrTx/>
              <a:buFontTx/>
              <a:buNone/>
            </a:pPr>
            <a:endParaRPr lang="pl-PL" altLang="pl-PL" sz="1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ClrTx/>
              <a:buFontTx/>
              <a:buNone/>
            </a:pPr>
            <a:endParaRPr lang="pl-PL" altLang="pl-PL" sz="1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ClrTx/>
              <a:buFontTx/>
              <a:buNone/>
            </a:pPr>
            <a:r>
              <a:rPr lang="pl-PL" altLang="pl-PL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 Marcin  Dybalski PSYCHOLOG</a:t>
            </a:r>
          </a:p>
          <a:p>
            <a:pPr algn="r" eaLnBrk="1" hangingPunct="1">
              <a:buClrTx/>
              <a:buFontTx/>
              <a:buNone/>
            </a:pPr>
            <a:endParaRPr lang="pl-PL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88913"/>
            <a:ext cx="10015538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631950" y="0"/>
            <a:ext cx="10582275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pl-PL" altLang="pl-PL" sz="5000" b="1">
              <a:solidFill>
                <a:srgbClr val="0C5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pl-PL" altLang="pl-PL" sz="5000" b="1">
              <a:solidFill>
                <a:srgbClr val="0C5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NIESTABILNE:</a:t>
            </a:r>
            <a: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50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nietrwałe, a kontrola jest zmienna</a:t>
            </a:r>
            <a:r>
              <a:rPr lang="pl-PL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pl-PL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Dziecko musi przeprowadzić wiele testów, aby przekonać się, co będzie tolerowane</a:t>
            </a:r>
            <a:r>
              <a:rPr lang="pl-PL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Prowokują dzieci do nadmiernego testowania </a:t>
            </a:r>
            <a:r>
              <a:rPr lang="pl-PL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buntu</a:t>
            </a:r>
            <a:r>
              <a:rPr lang="pl-PL" altLang="pl-PL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l-PL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en-US" altLang="pl-PL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560513" y="549275"/>
            <a:ext cx="100806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SKUTKI: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Tendencja do konfliktów</a:t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Trudności z respektowaniem granic innych osób</a:t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Zakłócone poczucie bezpieczeństwa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776413" y="115888"/>
            <a:ext cx="10045700" cy="603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ZRÓWNOWAŻONE:</a:t>
            </a:r>
            <a:r>
              <a:rPr lang="pl-PL" altLang="pl-PL" sz="3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Stwarzają optymalne warunki dla rozwoju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wzrostu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Zapewniają dzieciom swobodę niezbędną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dla zdobywania nowych umiejętności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Uczą odpowiedzialności oraz zmniejszają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potrzebę testowania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en-US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704975" y="188913"/>
            <a:ext cx="10152063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SKUTKI:</a:t>
            </a:r>
            <a:b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50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Świadome nawiązywanie związków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Bliskość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Poczucie bezpieczeństwa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Odpowiedzialność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Respektowanie granic innych osób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776413" y="0"/>
            <a:ext cx="5976937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76413" y="1268413"/>
            <a:ext cx="99377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Dzieci testują zasady</a:t>
            </a:r>
          </a:p>
          <a:p>
            <a:pPr eaLnBrk="1" hangingPunct="1">
              <a:spcBef>
                <a:spcPts val="75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Potrzeba jasnych</a:t>
            </a:r>
            <a:r>
              <a:rPr lang="pl-PL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zasad</a:t>
            </a:r>
          </a:p>
          <a:p>
            <a:pPr eaLnBrk="1" hangingPunct="1">
              <a:spcBef>
                <a:spcPts val="75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Potrzeba jasnych komunikatów</a:t>
            </a:r>
          </a:p>
          <a:p>
            <a:pPr eaLnBrk="1" hangingPunct="1">
              <a:spcBef>
                <a:spcPts val="75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Potrzeba jasno określonych oczekiwań</a:t>
            </a:r>
          </a:p>
          <a:p>
            <a:pPr eaLnBrk="1" hangingPunct="1">
              <a:spcBef>
                <a:spcPts val="75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 zachowanie dzieci większy wpływ ma to,</a:t>
            </a:r>
            <a:r>
              <a:rPr lang="pl-PL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czego doświadczają,</a:t>
            </a:r>
            <a:r>
              <a:rPr lang="pl-PL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pl-PL" sz="3500" b="1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niż to, co im się mówi</a:t>
            </a:r>
          </a:p>
          <a:p>
            <a:pPr indent="-454025"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de-DE" altLang="pl-PL" sz="3500" b="1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920875" y="908050"/>
            <a:ext cx="10704513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3500" b="1">
                <a:solidFill>
                  <a:srgbClr val="0C5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C5A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jakich sytuacjach potrafisz ustalić granice, a w jakich nie?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endParaRPr lang="pl-PL" altLang="pl-PL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endParaRPr lang="pl-PL" altLang="pl-PL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czytelne są granice w Twojej pracy/rodzinie?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87550"/>
            <a:ext cx="39624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84313" y="685800"/>
            <a:ext cx="1001395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DZIEKUJE ZA UWAGĘ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00150" y="404813"/>
            <a:ext cx="10993438" cy="700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pl-PL" altLang="pl-PL" sz="3600" b="1" u="sng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altLang="pl-PL" sz="3600" b="1" u="sng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altLang="pl-PL" sz="3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de-DE" altLang="pl-PL" sz="4500" b="1" u="sng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 CO SĄ GRANICE?</a:t>
            </a:r>
            <a:r>
              <a:rPr lang="pl-PL" altLang="pl-PL" sz="4500" b="1" u="sng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altLang="pl-PL" sz="4500" b="1" u="sng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l-PL" altLang="pl-PL" sz="4500" b="1" u="sng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pl-PL" altLang="pl-PL" sz="410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de-DE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omagają dzieciom w odkrywaniu świata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</a:t>
            </a:r>
            <a:r>
              <a:rPr lang="de-DE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kreślają zachowania akceptowane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</a:t>
            </a:r>
            <a:r>
              <a:rPr lang="de-DE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kreślają związki z ludźmi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Budują poczucie odpowiedzialności</a:t>
            </a: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de-DE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za siebie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pl-PL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</a:t>
            </a:r>
            <a:r>
              <a:rPr lang="de-DE" altLang="pl-PL" sz="41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ają poczucie bezpieczeństwa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Tx/>
              <a:buFontTx/>
              <a:buNone/>
            </a:pPr>
            <a:endParaRPr lang="pl-PL" altLang="pl-PL" sz="3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Tx/>
              <a:buFontTx/>
              <a:buNone/>
            </a:pPr>
            <a:endParaRPr lang="pl-PL" altLang="pl-PL" sz="3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Tx/>
              <a:buFontTx/>
              <a:buNone/>
            </a:pPr>
            <a:endParaRPr lang="pl-PL" altLang="pl-PL" sz="3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484313" y="685800"/>
            <a:ext cx="10229850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UTRUDNIA NAM W CODZIENNYCH </a:t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RELACJACH WYZNACZANIE</a:t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CHRONIENIE  WŁASNYCH GRANIC 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76413" y="549275"/>
            <a:ext cx="100806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4500" b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NARYSUJ SIEBIE JAKO PAŃSTWO</a:t>
            </a:r>
            <a:r>
              <a:rPr lang="pl-PL" altLang="pl-PL" sz="4000" b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altLang="pl-PL" sz="4000" b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l-PL" altLang="pl-PL" sz="4000" b="1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28713" y="981075"/>
            <a:ext cx="835183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200150" y="188913"/>
            <a:ext cx="10993438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4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pl-PL" sz="43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RODZAJE GRANIC:</a:t>
            </a:r>
            <a:r>
              <a:rPr lang="pl-PL" altLang="pl-PL" sz="3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zbyt restrykcyjne (nadmierna kontrola)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zbyt szerokie (niedostateczna kontrola)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niestabilne (zmienna kontrola)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zrównoważone (zrównoważona kontrola)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endParaRPr lang="en-US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704975" y="908050"/>
            <a:ext cx="102965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pl-PL" sz="4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ZBYT RESTRYKCYJNE:</a:t>
            </a:r>
            <a:r>
              <a:rPr lang="pl-PL" altLang="pl-PL" sz="4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40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Ograniczają swobodę działania dziecka</a:t>
            </a:r>
            <a:b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Utrudniają naukę odpowiedzialności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144838" y="549275"/>
            <a:ext cx="83518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SKUTKI: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Poczucie izolacji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intymności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Samotność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Lęk 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Odrzucanie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631950" y="333375"/>
            <a:ext cx="108204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4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4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 ZBYT SZEROKIE:</a:t>
            </a:r>
            <a:r>
              <a:rPr lang="pl-PL" altLang="pl-PL" sz="3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5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 nie ponoszą konsekwencji swoich 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niewłaściwych wyborów i zachowań dlatego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uczą się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odpowiedzialności</a:t>
            </a: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Niedostateczna kontrola powoduje trudności 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przestrzeganie</a:t>
            </a:r>
            <a:r>
              <a:rPr lang="pl-PL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zasad</a:t>
            </a:r>
          </a:p>
          <a:p>
            <a:pPr eaLnBrk="1" hangingPunct="1">
              <a:spcBef>
                <a:spcPts val="750"/>
              </a:spcBef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altLang="pl-PL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Prowadzą do nadmiernego testowania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endParaRPr lang="en-US" altLang="pl-PL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271588" y="981075"/>
            <a:ext cx="11161712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5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SKUTKI: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Przyjmowanie roli agresora lub ofiary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Naruszanie granic innych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Uleganie</a:t>
            </a:r>
          </a:p>
          <a:p>
            <a:pPr eaLnBrk="1" hangingPunct="1">
              <a:spcBef>
                <a:spcPts val="8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pl-PL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Poczucie zagrożenia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rbel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anose="020B0503020204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anose="020B0503020204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83</Words>
  <Application>Microsoft Office PowerPoint</Application>
  <PresentationFormat>Niestandardowy</PresentationFormat>
  <Paragraphs>66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Corbel</vt:lpstr>
      <vt:lpstr>Microsoft YaHei</vt:lpstr>
      <vt:lpstr>Arial</vt:lpstr>
      <vt:lpstr>Times New Roman</vt:lpstr>
      <vt:lpstr>Arial Unicode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WM</cp:lastModifiedBy>
  <cp:revision>25</cp:revision>
  <cp:lastPrinted>1601-01-01T00:00:00Z</cp:lastPrinted>
  <dcterms:created xsi:type="dcterms:W3CDTF">2019-03-27T11:50:14Z</dcterms:created>
  <dcterms:modified xsi:type="dcterms:W3CDTF">2020-04-21T19:47:24Z</dcterms:modified>
</cp:coreProperties>
</file>