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62" r:id="rId4"/>
    <p:sldId id="313" r:id="rId5"/>
    <p:sldId id="309" r:id="rId6"/>
    <p:sldId id="260" r:id="rId7"/>
    <p:sldId id="289" r:id="rId8"/>
    <p:sldId id="316" r:id="rId9"/>
    <p:sldId id="319" r:id="rId10"/>
    <p:sldId id="322" r:id="rId11"/>
    <p:sldId id="283" r:id="rId12"/>
    <p:sldId id="320" r:id="rId13"/>
    <p:sldId id="291" r:id="rId14"/>
    <p:sldId id="298" r:id="rId15"/>
    <p:sldId id="292" r:id="rId16"/>
    <p:sldId id="300" r:id="rId17"/>
    <p:sldId id="265" r:id="rId18"/>
    <p:sldId id="264" r:id="rId19"/>
    <p:sldId id="277" r:id="rId20"/>
    <p:sldId id="323" r:id="rId21"/>
    <p:sldId id="324" r:id="rId22"/>
    <p:sldId id="325" r:id="rId23"/>
    <p:sldId id="326" r:id="rId24"/>
    <p:sldId id="328" r:id="rId25"/>
    <p:sldId id="329" r:id="rId26"/>
    <p:sldId id="282" r:id="rId27"/>
    <p:sldId id="284" r:id="rId28"/>
    <p:sldId id="304" r:id="rId29"/>
    <p:sldId id="306" r:id="rId30"/>
    <p:sldId id="293" r:id="rId31"/>
    <p:sldId id="288" r:id="rId32"/>
    <p:sldId id="301" r:id="rId3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68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2D4938-4E4F-416D-8F5F-7CE9CACB8CF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1C81DAF-D044-429B-97DA-6A4B2C1FA0FE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Etap I</a:t>
          </a:r>
          <a:endParaRPr lang="pl-PL" b="1" dirty="0">
            <a:solidFill>
              <a:schemeClr val="tx1"/>
            </a:solidFill>
          </a:endParaRPr>
        </a:p>
      </dgm:t>
    </dgm:pt>
    <dgm:pt modelId="{80A1686B-C40B-4B57-AFDA-283C2390C309}" type="parTrans" cxnId="{9886B895-32D8-4F24-90BE-CD1FC2B9AD58}">
      <dgm:prSet/>
      <dgm:spPr/>
      <dgm:t>
        <a:bodyPr/>
        <a:lstStyle/>
        <a:p>
          <a:endParaRPr lang="pl-PL"/>
        </a:p>
      </dgm:t>
    </dgm:pt>
    <dgm:pt modelId="{87EC3E9E-0BD0-4CB2-88C8-351B9572DECD}" type="sibTrans" cxnId="{9886B895-32D8-4F24-90BE-CD1FC2B9AD58}">
      <dgm:prSet/>
      <dgm:spPr/>
      <dgm:t>
        <a:bodyPr/>
        <a:lstStyle/>
        <a:p>
          <a:endParaRPr lang="pl-PL"/>
        </a:p>
      </dgm:t>
    </dgm:pt>
    <dgm:pt modelId="{9D209E17-1BFF-45C9-8122-709F2CB0DCF8}">
      <dgm:prSet phldrT="[Tekst]"/>
      <dgm:spPr/>
      <dgm:t>
        <a:bodyPr/>
        <a:lstStyle/>
        <a:p>
          <a:r>
            <a:rPr lang="pl-PL" b="1" dirty="0" smtClean="0"/>
            <a:t>Diagnoza i wsparcie </a:t>
          </a:r>
          <a:r>
            <a:rPr lang="pl-PL" b="0" dirty="0" smtClean="0"/>
            <a:t>w</a:t>
          </a:r>
          <a:r>
            <a:rPr lang="pl-PL" b="1" dirty="0" smtClean="0"/>
            <a:t> </a:t>
          </a:r>
          <a:r>
            <a:rPr lang="pl-PL" dirty="0" smtClean="0"/>
            <a:t>przedszkolu/szkole/placówce</a:t>
          </a:r>
          <a:endParaRPr lang="pl-PL" b="1" dirty="0"/>
        </a:p>
      </dgm:t>
    </dgm:pt>
    <dgm:pt modelId="{CBA3CA71-0E17-4CE9-AD25-FA3F6991EBA8}" type="parTrans" cxnId="{851DD9EE-2190-4EA4-AFCE-9AD1F41EA4C2}">
      <dgm:prSet/>
      <dgm:spPr/>
      <dgm:t>
        <a:bodyPr/>
        <a:lstStyle/>
        <a:p>
          <a:endParaRPr lang="pl-PL"/>
        </a:p>
      </dgm:t>
    </dgm:pt>
    <dgm:pt modelId="{B2E239AF-AC75-4CC7-9590-71BD1305899D}" type="sibTrans" cxnId="{851DD9EE-2190-4EA4-AFCE-9AD1F41EA4C2}">
      <dgm:prSet/>
      <dgm:spPr/>
      <dgm:t>
        <a:bodyPr/>
        <a:lstStyle/>
        <a:p>
          <a:endParaRPr lang="pl-PL"/>
        </a:p>
      </dgm:t>
    </dgm:pt>
    <dgm:pt modelId="{C954BEA5-00E9-46C0-87F5-E3BDFE9FCB20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Etap II</a:t>
          </a:r>
          <a:endParaRPr lang="pl-PL" b="1" dirty="0">
            <a:solidFill>
              <a:schemeClr val="tx1"/>
            </a:solidFill>
          </a:endParaRPr>
        </a:p>
      </dgm:t>
    </dgm:pt>
    <dgm:pt modelId="{BDFDD0DB-ECB7-4AFB-BBC8-306274249F3F}" type="parTrans" cxnId="{AE52E8FA-2E88-4EF9-9793-4CCDE20FCC8D}">
      <dgm:prSet/>
      <dgm:spPr/>
      <dgm:t>
        <a:bodyPr/>
        <a:lstStyle/>
        <a:p>
          <a:endParaRPr lang="pl-PL"/>
        </a:p>
      </dgm:t>
    </dgm:pt>
    <dgm:pt modelId="{3E93B35A-F83B-4E02-8EC5-719DE3876AA2}" type="sibTrans" cxnId="{AE52E8FA-2E88-4EF9-9793-4CCDE20FCC8D}">
      <dgm:prSet/>
      <dgm:spPr/>
      <dgm:t>
        <a:bodyPr/>
        <a:lstStyle/>
        <a:p>
          <a:endParaRPr lang="pl-PL"/>
        </a:p>
      </dgm:t>
    </dgm:pt>
    <dgm:pt modelId="{9AD7F9DB-12A8-40F4-8905-A2E51F87A8C7}">
      <dgm:prSet phldrT="[Tekst]"/>
      <dgm:spPr/>
      <dgm:t>
        <a:bodyPr/>
        <a:lstStyle/>
        <a:p>
          <a:r>
            <a:rPr lang="pl-PL" b="1" dirty="0" smtClean="0"/>
            <a:t>Wspólna diagnoza z poradnią </a:t>
          </a:r>
          <a:r>
            <a:rPr lang="pl-PL" b="0" dirty="0" smtClean="0"/>
            <a:t>w</a:t>
          </a:r>
          <a:r>
            <a:rPr lang="pl-PL" dirty="0" smtClean="0"/>
            <a:t> przedszkolu/szkole/placówce</a:t>
          </a:r>
          <a:endParaRPr lang="pl-PL" dirty="0"/>
        </a:p>
      </dgm:t>
    </dgm:pt>
    <dgm:pt modelId="{C0C1275F-1B88-4053-9AE8-1B79BDD348A9}" type="parTrans" cxnId="{C8E86E9E-87B7-47AC-8C80-2A961765DB81}">
      <dgm:prSet/>
      <dgm:spPr/>
      <dgm:t>
        <a:bodyPr/>
        <a:lstStyle/>
        <a:p>
          <a:endParaRPr lang="pl-PL"/>
        </a:p>
      </dgm:t>
    </dgm:pt>
    <dgm:pt modelId="{24B6ED63-8A2D-4889-8C60-72AC196AA3B5}" type="sibTrans" cxnId="{C8E86E9E-87B7-47AC-8C80-2A961765DB81}">
      <dgm:prSet/>
      <dgm:spPr/>
      <dgm:t>
        <a:bodyPr/>
        <a:lstStyle/>
        <a:p>
          <a:endParaRPr lang="pl-PL"/>
        </a:p>
      </dgm:t>
    </dgm:pt>
    <dgm:pt modelId="{219B3E7F-DC06-4D43-8B81-BA4DBBBAA22F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Etap III</a:t>
          </a:r>
          <a:endParaRPr lang="pl-PL" b="1" dirty="0">
            <a:solidFill>
              <a:schemeClr val="tx1"/>
            </a:solidFill>
          </a:endParaRPr>
        </a:p>
      </dgm:t>
    </dgm:pt>
    <dgm:pt modelId="{52C34402-A93E-4E05-BF5C-3317BB5C8EB2}" type="parTrans" cxnId="{1D6D1C24-C117-436F-80BD-5BE5B6B57AD4}">
      <dgm:prSet/>
      <dgm:spPr/>
      <dgm:t>
        <a:bodyPr/>
        <a:lstStyle/>
        <a:p>
          <a:endParaRPr lang="pl-PL"/>
        </a:p>
      </dgm:t>
    </dgm:pt>
    <dgm:pt modelId="{CDE46ECB-5CBA-487B-8C59-F94C3FE0C63C}" type="sibTrans" cxnId="{1D6D1C24-C117-436F-80BD-5BE5B6B57AD4}">
      <dgm:prSet/>
      <dgm:spPr/>
      <dgm:t>
        <a:bodyPr/>
        <a:lstStyle/>
        <a:p>
          <a:endParaRPr lang="pl-PL"/>
        </a:p>
      </dgm:t>
    </dgm:pt>
    <dgm:pt modelId="{ED80DD36-5A5B-4879-8BF2-11078EA21230}">
      <dgm:prSet phldrT="[Tekst]"/>
      <dgm:spPr/>
      <dgm:t>
        <a:bodyPr/>
        <a:lstStyle/>
        <a:p>
          <a:r>
            <a:rPr lang="pl-PL" b="1" dirty="0" smtClean="0"/>
            <a:t>Diagnoza w poradni. Wsparcie</a:t>
          </a:r>
          <a:r>
            <a:rPr lang="pl-PL" dirty="0" smtClean="0"/>
            <a:t> zorganizowane na podstawie dokumentu wydanego przez poradnię psychologiczno-pedagogiczną </a:t>
          </a:r>
          <a:endParaRPr lang="pl-PL" dirty="0"/>
        </a:p>
      </dgm:t>
    </dgm:pt>
    <dgm:pt modelId="{F7854068-0DFA-43F8-ACFA-2B8577FDC939}" type="parTrans" cxnId="{81FF3A46-F76B-4070-93A1-5B2D1D2397BE}">
      <dgm:prSet/>
      <dgm:spPr/>
      <dgm:t>
        <a:bodyPr/>
        <a:lstStyle/>
        <a:p>
          <a:endParaRPr lang="pl-PL"/>
        </a:p>
      </dgm:t>
    </dgm:pt>
    <dgm:pt modelId="{44388CDD-C263-4C04-AF5A-11D47D552828}" type="sibTrans" cxnId="{81FF3A46-F76B-4070-93A1-5B2D1D2397BE}">
      <dgm:prSet/>
      <dgm:spPr/>
      <dgm:t>
        <a:bodyPr/>
        <a:lstStyle/>
        <a:p>
          <a:endParaRPr lang="pl-PL"/>
        </a:p>
      </dgm:t>
    </dgm:pt>
    <dgm:pt modelId="{E400BBF5-17BC-4DF7-933F-0732A147E08B}">
      <dgm:prSet phldrT="[Tekst]"/>
      <dgm:spPr/>
      <dgm:t>
        <a:bodyPr/>
        <a:lstStyle/>
        <a:p>
          <a:r>
            <a:rPr lang="pl-PL" b="1" dirty="0" smtClean="0"/>
            <a:t>Konsultacje szkolne </a:t>
          </a:r>
          <a:r>
            <a:rPr lang="pl-PL" b="0" dirty="0" smtClean="0">
              <a:solidFill>
                <a:schemeClr val="tx1"/>
              </a:solidFill>
            </a:rPr>
            <a:t>prowadzone</a:t>
          </a:r>
          <a:r>
            <a:rPr lang="pl-PL" b="1" dirty="0" smtClean="0">
              <a:solidFill>
                <a:schemeClr val="tx1"/>
              </a:solidFill>
            </a:rPr>
            <a:t> </a:t>
          </a:r>
          <a:r>
            <a:rPr lang="pl-PL" dirty="0" smtClean="0">
              <a:solidFill>
                <a:schemeClr val="tx1"/>
              </a:solidFill>
            </a:rPr>
            <a:t>z udziałem </a:t>
          </a:r>
          <a:r>
            <a:rPr lang="pl-PL" dirty="0" smtClean="0"/>
            <a:t>specjalisty z poradni psychologiczno-pedagogicznej</a:t>
          </a:r>
          <a:endParaRPr lang="pl-PL" dirty="0"/>
        </a:p>
      </dgm:t>
    </dgm:pt>
    <dgm:pt modelId="{93075336-E852-4BF8-A5EF-0A4D8FD953A3}" type="parTrans" cxnId="{05BC7C2E-993E-49AA-AB81-4C2DA153AB82}">
      <dgm:prSet/>
      <dgm:spPr/>
      <dgm:t>
        <a:bodyPr/>
        <a:lstStyle/>
        <a:p>
          <a:endParaRPr lang="pl-PL"/>
        </a:p>
      </dgm:t>
    </dgm:pt>
    <dgm:pt modelId="{9838A96F-C334-41EC-B7DB-DECF803A747F}" type="sibTrans" cxnId="{05BC7C2E-993E-49AA-AB81-4C2DA153AB82}">
      <dgm:prSet/>
      <dgm:spPr/>
      <dgm:t>
        <a:bodyPr/>
        <a:lstStyle/>
        <a:p>
          <a:endParaRPr lang="pl-PL"/>
        </a:p>
      </dgm:t>
    </dgm:pt>
    <dgm:pt modelId="{4559E426-3D1D-4E4E-B004-46F17C3BC557}" type="pres">
      <dgm:prSet presAssocID="{E02D4938-4E4F-416D-8F5F-7CE9CACB8CF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6F5C479-C395-4499-A537-82143EFD02EF}" type="pres">
      <dgm:prSet presAssocID="{51C81DAF-D044-429B-97DA-6A4B2C1FA0FE}" presName="composite" presStyleCnt="0"/>
      <dgm:spPr/>
    </dgm:pt>
    <dgm:pt modelId="{D7B6AAA4-7D51-4D90-BB25-2F29D8410DAE}" type="pres">
      <dgm:prSet presAssocID="{51C81DAF-D044-429B-97DA-6A4B2C1FA0F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A57289-9F7E-4646-8C91-498097A81EF1}" type="pres">
      <dgm:prSet presAssocID="{51C81DAF-D044-429B-97DA-6A4B2C1FA0F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8A7B3F-59B5-4D1E-88C6-2C7F7ACF714A}" type="pres">
      <dgm:prSet presAssocID="{87EC3E9E-0BD0-4CB2-88C8-351B9572DECD}" presName="sp" presStyleCnt="0"/>
      <dgm:spPr/>
    </dgm:pt>
    <dgm:pt modelId="{D2C5AD7B-6FDD-4251-BBAA-9B8E47145FA4}" type="pres">
      <dgm:prSet presAssocID="{C954BEA5-00E9-46C0-87F5-E3BDFE9FCB20}" presName="composite" presStyleCnt="0"/>
      <dgm:spPr/>
    </dgm:pt>
    <dgm:pt modelId="{C7DAF816-0422-4060-874F-B0F93C68DB8B}" type="pres">
      <dgm:prSet presAssocID="{C954BEA5-00E9-46C0-87F5-E3BDFE9FCB2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B1A6D0-1764-42E3-BDC1-DA564AD4EE26}" type="pres">
      <dgm:prSet presAssocID="{C954BEA5-00E9-46C0-87F5-E3BDFE9FCB2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B6274D3-930C-4AD3-9D2D-232D9CC8EF17}" type="pres">
      <dgm:prSet presAssocID="{3E93B35A-F83B-4E02-8EC5-719DE3876AA2}" presName="sp" presStyleCnt="0"/>
      <dgm:spPr/>
    </dgm:pt>
    <dgm:pt modelId="{629D3D73-069A-47F2-88AD-1638D05D2070}" type="pres">
      <dgm:prSet presAssocID="{219B3E7F-DC06-4D43-8B81-BA4DBBBAA22F}" presName="composite" presStyleCnt="0"/>
      <dgm:spPr/>
    </dgm:pt>
    <dgm:pt modelId="{3485EB98-2B1D-452F-9ABD-A5064399A337}" type="pres">
      <dgm:prSet presAssocID="{219B3E7F-DC06-4D43-8B81-BA4DBBBAA22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13FBD45-E476-4A4E-B058-2DE521E1860F}" type="pres">
      <dgm:prSet presAssocID="{219B3E7F-DC06-4D43-8B81-BA4DBBBAA22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B9A5AD2-6DA3-49B5-87F2-6751597AFB19}" type="presOf" srcId="{9D209E17-1BFF-45C9-8122-709F2CB0DCF8}" destId="{DEA57289-9F7E-4646-8C91-498097A81EF1}" srcOrd="0" destOrd="0" presId="urn:microsoft.com/office/officeart/2005/8/layout/chevron2"/>
    <dgm:cxn modelId="{7D8D05EB-C610-46C5-89E0-BEC43282FB62}" type="presOf" srcId="{E02D4938-4E4F-416D-8F5F-7CE9CACB8CFD}" destId="{4559E426-3D1D-4E4E-B004-46F17C3BC557}" srcOrd="0" destOrd="0" presId="urn:microsoft.com/office/officeart/2005/8/layout/chevron2"/>
    <dgm:cxn modelId="{9886B895-32D8-4F24-90BE-CD1FC2B9AD58}" srcId="{E02D4938-4E4F-416D-8F5F-7CE9CACB8CFD}" destId="{51C81DAF-D044-429B-97DA-6A4B2C1FA0FE}" srcOrd="0" destOrd="0" parTransId="{80A1686B-C40B-4B57-AFDA-283C2390C309}" sibTransId="{87EC3E9E-0BD0-4CB2-88C8-351B9572DECD}"/>
    <dgm:cxn modelId="{18D7E73D-A4B2-4BB8-888F-66E7C112C73A}" type="presOf" srcId="{51C81DAF-D044-429B-97DA-6A4B2C1FA0FE}" destId="{D7B6AAA4-7D51-4D90-BB25-2F29D8410DAE}" srcOrd="0" destOrd="0" presId="urn:microsoft.com/office/officeart/2005/8/layout/chevron2"/>
    <dgm:cxn modelId="{1D6D1C24-C117-436F-80BD-5BE5B6B57AD4}" srcId="{E02D4938-4E4F-416D-8F5F-7CE9CACB8CFD}" destId="{219B3E7F-DC06-4D43-8B81-BA4DBBBAA22F}" srcOrd="2" destOrd="0" parTransId="{52C34402-A93E-4E05-BF5C-3317BB5C8EB2}" sibTransId="{CDE46ECB-5CBA-487B-8C59-F94C3FE0C63C}"/>
    <dgm:cxn modelId="{AE52E8FA-2E88-4EF9-9793-4CCDE20FCC8D}" srcId="{E02D4938-4E4F-416D-8F5F-7CE9CACB8CFD}" destId="{C954BEA5-00E9-46C0-87F5-E3BDFE9FCB20}" srcOrd="1" destOrd="0" parTransId="{BDFDD0DB-ECB7-4AFB-BBC8-306274249F3F}" sibTransId="{3E93B35A-F83B-4E02-8EC5-719DE3876AA2}"/>
    <dgm:cxn modelId="{851DD9EE-2190-4EA4-AFCE-9AD1F41EA4C2}" srcId="{51C81DAF-D044-429B-97DA-6A4B2C1FA0FE}" destId="{9D209E17-1BFF-45C9-8122-709F2CB0DCF8}" srcOrd="0" destOrd="0" parTransId="{CBA3CA71-0E17-4CE9-AD25-FA3F6991EBA8}" sibTransId="{B2E239AF-AC75-4CC7-9590-71BD1305899D}"/>
    <dgm:cxn modelId="{9A36A7F9-256F-4764-8C2F-3BB2A297513A}" type="presOf" srcId="{C954BEA5-00E9-46C0-87F5-E3BDFE9FCB20}" destId="{C7DAF816-0422-4060-874F-B0F93C68DB8B}" srcOrd="0" destOrd="0" presId="urn:microsoft.com/office/officeart/2005/8/layout/chevron2"/>
    <dgm:cxn modelId="{45000618-AED8-4FC2-A5A4-AD05DE21F08B}" type="presOf" srcId="{219B3E7F-DC06-4D43-8B81-BA4DBBBAA22F}" destId="{3485EB98-2B1D-452F-9ABD-A5064399A337}" srcOrd="0" destOrd="0" presId="urn:microsoft.com/office/officeart/2005/8/layout/chevron2"/>
    <dgm:cxn modelId="{13BC99F6-E400-404C-B785-D12D844EBC48}" type="presOf" srcId="{ED80DD36-5A5B-4879-8BF2-11078EA21230}" destId="{713FBD45-E476-4A4E-B058-2DE521E1860F}" srcOrd="0" destOrd="0" presId="urn:microsoft.com/office/officeart/2005/8/layout/chevron2"/>
    <dgm:cxn modelId="{E91D3EDD-52C2-475F-BB9D-6E671C73F3D1}" type="presOf" srcId="{9AD7F9DB-12A8-40F4-8905-A2E51F87A8C7}" destId="{76B1A6D0-1764-42E3-BDC1-DA564AD4EE26}" srcOrd="0" destOrd="0" presId="urn:microsoft.com/office/officeart/2005/8/layout/chevron2"/>
    <dgm:cxn modelId="{81FF3A46-F76B-4070-93A1-5B2D1D2397BE}" srcId="{219B3E7F-DC06-4D43-8B81-BA4DBBBAA22F}" destId="{ED80DD36-5A5B-4879-8BF2-11078EA21230}" srcOrd="0" destOrd="0" parTransId="{F7854068-0DFA-43F8-ACFA-2B8577FDC939}" sibTransId="{44388CDD-C263-4C04-AF5A-11D47D552828}"/>
    <dgm:cxn modelId="{78819122-FFE9-4287-84B5-B6582C721977}" type="presOf" srcId="{E400BBF5-17BC-4DF7-933F-0732A147E08B}" destId="{713FBD45-E476-4A4E-B058-2DE521E1860F}" srcOrd="0" destOrd="1" presId="urn:microsoft.com/office/officeart/2005/8/layout/chevron2"/>
    <dgm:cxn modelId="{05BC7C2E-993E-49AA-AB81-4C2DA153AB82}" srcId="{219B3E7F-DC06-4D43-8B81-BA4DBBBAA22F}" destId="{E400BBF5-17BC-4DF7-933F-0732A147E08B}" srcOrd="1" destOrd="0" parTransId="{93075336-E852-4BF8-A5EF-0A4D8FD953A3}" sibTransId="{9838A96F-C334-41EC-B7DB-DECF803A747F}"/>
    <dgm:cxn modelId="{C8E86E9E-87B7-47AC-8C80-2A961765DB81}" srcId="{C954BEA5-00E9-46C0-87F5-E3BDFE9FCB20}" destId="{9AD7F9DB-12A8-40F4-8905-A2E51F87A8C7}" srcOrd="0" destOrd="0" parTransId="{C0C1275F-1B88-4053-9AE8-1B79BDD348A9}" sibTransId="{24B6ED63-8A2D-4889-8C60-72AC196AA3B5}"/>
    <dgm:cxn modelId="{DBF9A08F-D394-4312-8812-CBAFAE3E6044}" type="presParOf" srcId="{4559E426-3D1D-4E4E-B004-46F17C3BC557}" destId="{46F5C479-C395-4499-A537-82143EFD02EF}" srcOrd="0" destOrd="0" presId="urn:microsoft.com/office/officeart/2005/8/layout/chevron2"/>
    <dgm:cxn modelId="{3099A886-1A90-40BC-9B9C-A99D2D0CC8AD}" type="presParOf" srcId="{46F5C479-C395-4499-A537-82143EFD02EF}" destId="{D7B6AAA4-7D51-4D90-BB25-2F29D8410DAE}" srcOrd="0" destOrd="0" presId="urn:microsoft.com/office/officeart/2005/8/layout/chevron2"/>
    <dgm:cxn modelId="{DD0CCAD8-FEC2-4658-97C7-9AD7E6998DB8}" type="presParOf" srcId="{46F5C479-C395-4499-A537-82143EFD02EF}" destId="{DEA57289-9F7E-4646-8C91-498097A81EF1}" srcOrd="1" destOrd="0" presId="urn:microsoft.com/office/officeart/2005/8/layout/chevron2"/>
    <dgm:cxn modelId="{10CD75CC-BD1B-4674-9CC9-ED7C3BBBA282}" type="presParOf" srcId="{4559E426-3D1D-4E4E-B004-46F17C3BC557}" destId="{768A7B3F-59B5-4D1E-88C6-2C7F7ACF714A}" srcOrd="1" destOrd="0" presId="urn:microsoft.com/office/officeart/2005/8/layout/chevron2"/>
    <dgm:cxn modelId="{71928633-7F71-4C40-8E78-90811FA2FA61}" type="presParOf" srcId="{4559E426-3D1D-4E4E-B004-46F17C3BC557}" destId="{D2C5AD7B-6FDD-4251-BBAA-9B8E47145FA4}" srcOrd="2" destOrd="0" presId="urn:microsoft.com/office/officeart/2005/8/layout/chevron2"/>
    <dgm:cxn modelId="{201A49E5-EE4B-42E2-89D9-450DAFA77C89}" type="presParOf" srcId="{D2C5AD7B-6FDD-4251-BBAA-9B8E47145FA4}" destId="{C7DAF816-0422-4060-874F-B0F93C68DB8B}" srcOrd="0" destOrd="0" presId="urn:microsoft.com/office/officeart/2005/8/layout/chevron2"/>
    <dgm:cxn modelId="{43FAC012-EC70-4B7C-AA38-DD98A3328264}" type="presParOf" srcId="{D2C5AD7B-6FDD-4251-BBAA-9B8E47145FA4}" destId="{76B1A6D0-1764-42E3-BDC1-DA564AD4EE26}" srcOrd="1" destOrd="0" presId="urn:microsoft.com/office/officeart/2005/8/layout/chevron2"/>
    <dgm:cxn modelId="{F21937F7-93E6-47C4-BD3D-882EFB1BCA54}" type="presParOf" srcId="{4559E426-3D1D-4E4E-B004-46F17C3BC557}" destId="{CB6274D3-930C-4AD3-9D2D-232D9CC8EF17}" srcOrd="3" destOrd="0" presId="urn:microsoft.com/office/officeart/2005/8/layout/chevron2"/>
    <dgm:cxn modelId="{76425814-FF29-49DB-A54C-CD2687015106}" type="presParOf" srcId="{4559E426-3D1D-4E4E-B004-46F17C3BC557}" destId="{629D3D73-069A-47F2-88AD-1638D05D2070}" srcOrd="4" destOrd="0" presId="urn:microsoft.com/office/officeart/2005/8/layout/chevron2"/>
    <dgm:cxn modelId="{26D1CADE-8BCB-480A-B33D-A2385E47528F}" type="presParOf" srcId="{629D3D73-069A-47F2-88AD-1638D05D2070}" destId="{3485EB98-2B1D-452F-9ABD-A5064399A337}" srcOrd="0" destOrd="0" presId="urn:microsoft.com/office/officeart/2005/8/layout/chevron2"/>
    <dgm:cxn modelId="{0FB1AD71-79E5-47F0-8032-A90DF1D239DE}" type="presParOf" srcId="{629D3D73-069A-47F2-88AD-1638D05D2070}" destId="{713FBD45-E476-4A4E-B058-2DE521E1860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6AAA4-7D51-4D90-BB25-2F29D8410DAE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b="1" kern="1200" dirty="0" smtClean="0">
              <a:solidFill>
                <a:schemeClr val="tx1"/>
              </a:solidFill>
            </a:rPr>
            <a:t>Etap I</a:t>
          </a:r>
          <a:endParaRPr lang="pl-PL" sz="3000" b="1" kern="1200" dirty="0">
            <a:solidFill>
              <a:schemeClr val="tx1"/>
            </a:solidFill>
          </a:endParaRPr>
        </a:p>
      </dsp:txBody>
      <dsp:txXfrm rot="-5400000">
        <a:off x="1" y="573596"/>
        <a:ext cx="1146297" cy="491270"/>
      </dsp:txXfrm>
    </dsp:sp>
    <dsp:sp modelId="{DEA57289-9F7E-4646-8C91-498097A81EF1}">
      <dsp:nvSpPr>
        <dsp:cNvPr id="0" name=""/>
        <dsp:cNvSpPr/>
      </dsp:nvSpPr>
      <dsp:spPr>
        <a:xfrm rot="5400000">
          <a:off x="5527339" y="-4380594"/>
          <a:ext cx="1064418" cy="9826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b="1" kern="1200" dirty="0" smtClean="0"/>
            <a:t>Diagnoza i wsparcie </a:t>
          </a:r>
          <a:r>
            <a:rPr lang="pl-PL" sz="1900" b="0" kern="1200" dirty="0" smtClean="0"/>
            <a:t>w</a:t>
          </a:r>
          <a:r>
            <a:rPr lang="pl-PL" sz="1900" b="1" kern="1200" dirty="0" smtClean="0"/>
            <a:t> </a:t>
          </a:r>
          <a:r>
            <a:rPr lang="pl-PL" sz="1900" kern="1200" dirty="0" smtClean="0"/>
            <a:t>przedszkolu/szkole/placówce</a:t>
          </a:r>
          <a:endParaRPr lang="pl-PL" sz="1900" b="1" kern="1200" dirty="0"/>
        </a:p>
      </dsp:txBody>
      <dsp:txXfrm rot="-5400000">
        <a:off x="1146298" y="52408"/>
        <a:ext cx="9774541" cy="960496"/>
      </dsp:txXfrm>
    </dsp:sp>
    <dsp:sp modelId="{C7DAF816-0422-4060-874F-B0F93C68DB8B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b="1" kern="1200" dirty="0" smtClean="0">
              <a:solidFill>
                <a:schemeClr val="tx1"/>
              </a:solidFill>
            </a:rPr>
            <a:t>Etap II</a:t>
          </a:r>
          <a:endParaRPr lang="pl-PL" sz="3000" b="1" kern="1200" dirty="0">
            <a:solidFill>
              <a:schemeClr val="tx1"/>
            </a:solidFill>
          </a:endParaRPr>
        </a:p>
      </dsp:txBody>
      <dsp:txXfrm rot="-5400000">
        <a:off x="1" y="2017346"/>
        <a:ext cx="1146297" cy="491270"/>
      </dsp:txXfrm>
    </dsp:sp>
    <dsp:sp modelId="{76B1A6D0-1764-42E3-BDC1-DA564AD4EE26}">
      <dsp:nvSpPr>
        <dsp:cNvPr id="0" name=""/>
        <dsp:cNvSpPr/>
      </dsp:nvSpPr>
      <dsp:spPr>
        <a:xfrm rot="5400000">
          <a:off x="5527339" y="-2936844"/>
          <a:ext cx="1064418" cy="9826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b="1" kern="1200" dirty="0" smtClean="0"/>
            <a:t>Wspólna diagnoza z poradnią </a:t>
          </a:r>
          <a:r>
            <a:rPr lang="pl-PL" sz="1900" b="0" kern="1200" dirty="0" smtClean="0"/>
            <a:t>w</a:t>
          </a:r>
          <a:r>
            <a:rPr lang="pl-PL" sz="1900" kern="1200" dirty="0" smtClean="0"/>
            <a:t> przedszkolu/szkole/placówce</a:t>
          </a:r>
          <a:endParaRPr lang="pl-PL" sz="1900" kern="1200" dirty="0"/>
        </a:p>
      </dsp:txBody>
      <dsp:txXfrm rot="-5400000">
        <a:off x="1146298" y="1496158"/>
        <a:ext cx="9774541" cy="960496"/>
      </dsp:txXfrm>
    </dsp:sp>
    <dsp:sp modelId="{3485EB98-2B1D-452F-9ABD-A5064399A337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b="1" kern="1200" dirty="0" smtClean="0">
              <a:solidFill>
                <a:schemeClr val="tx1"/>
              </a:solidFill>
            </a:rPr>
            <a:t>Etap III</a:t>
          </a:r>
          <a:endParaRPr lang="pl-PL" sz="3000" b="1" kern="1200" dirty="0">
            <a:solidFill>
              <a:schemeClr val="tx1"/>
            </a:solidFill>
          </a:endParaRPr>
        </a:p>
      </dsp:txBody>
      <dsp:txXfrm rot="-5400000">
        <a:off x="1" y="3461096"/>
        <a:ext cx="1146297" cy="491270"/>
      </dsp:txXfrm>
    </dsp:sp>
    <dsp:sp modelId="{713FBD45-E476-4A4E-B058-2DE521E1860F}">
      <dsp:nvSpPr>
        <dsp:cNvPr id="0" name=""/>
        <dsp:cNvSpPr/>
      </dsp:nvSpPr>
      <dsp:spPr>
        <a:xfrm rot="5400000">
          <a:off x="5527339" y="-1493094"/>
          <a:ext cx="1064418" cy="9826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b="1" kern="1200" dirty="0" smtClean="0"/>
            <a:t>Diagnoza w poradni. Wsparcie</a:t>
          </a:r>
          <a:r>
            <a:rPr lang="pl-PL" sz="1900" kern="1200" dirty="0" smtClean="0"/>
            <a:t> zorganizowane na podstawie dokumentu wydanego przez poradnię psychologiczno-pedagogiczną </a:t>
          </a:r>
          <a:endParaRPr lang="pl-PL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b="1" kern="1200" dirty="0" smtClean="0"/>
            <a:t>Konsultacje szkolne </a:t>
          </a:r>
          <a:r>
            <a:rPr lang="pl-PL" sz="1900" b="0" kern="1200" dirty="0" smtClean="0">
              <a:solidFill>
                <a:schemeClr val="tx1"/>
              </a:solidFill>
            </a:rPr>
            <a:t>prowadzone</a:t>
          </a:r>
          <a:r>
            <a:rPr lang="pl-PL" sz="1900" b="1" kern="1200" dirty="0" smtClean="0">
              <a:solidFill>
                <a:schemeClr val="tx1"/>
              </a:solidFill>
            </a:rPr>
            <a:t> </a:t>
          </a:r>
          <a:r>
            <a:rPr lang="pl-PL" sz="1900" kern="1200" dirty="0" smtClean="0">
              <a:solidFill>
                <a:schemeClr val="tx1"/>
              </a:solidFill>
            </a:rPr>
            <a:t>z udziałem </a:t>
          </a:r>
          <a:r>
            <a:rPr lang="pl-PL" sz="1900" kern="1200" dirty="0" smtClean="0"/>
            <a:t>specjalisty z poradni psychologiczno-pedagogicznej</a:t>
          </a:r>
          <a:endParaRPr lang="pl-PL" sz="1900" kern="1200" dirty="0"/>
        </a:p>
      </dsp:txBody>
      <dsp:txXfrm rot="-5400000">
        <a:off x="1146298" y="2939908"/>
        <a:ext cx="9774541" cy="960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EF2ED1-9036-4C7F-8012-A1E91D03A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7185190-B964-424E-8209-9A5782430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B80F1D7-C754-4807-813C-DD018DB13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5F61-D292-4ED7-92F3-86106DD97D70}" type="datetimeFigureOut">
              <a:rPr lang="pl-PL" smtClean="0"/>
              <a:pPr/>
              <a:t>27.06.2020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3C9ECD9-9C0A-40F2-B0F2-727A75738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6AB49C8-16A8-4767-91DA-273D3C2F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B20A-7193-4CC2-B330-4E7D0E1DCF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6520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0A7E77-C1CB-4FF9-BD68-DE9835CE7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28E6385-37A1-4AD9-9B6B-1666F5568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8178266-42AD-4410-83CA-BB55510DA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5F61-D292-4ED7-92F3-86106DD97D70}" type="datetimeFigureOut">
              <a:rPr lang="pl-PL" smtClean="0"/>
              <a:pPr/>
              <a:t>27.06.2020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EB42A49-2E2E-445A-A21B-8A271BD0A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F697965-1F33-46FB-89B8-457E91DB1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B20A-7193-4CC2-B330-4E7D0E1DCF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301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E687618-DBCB-4376-B059-E3B6DC17C8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0C9E693-C1D7-4A7F-9BA6-5195C9F0E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A6391C-E9FD-4A93-A372-40909271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5F61-D292-4ED7-92F3-86106DD97D70}" type="datetimeFigureOut">
              <a:rPr lang="pl-PL" smtClean="0"/>
              <a:pPr/>
              <a:t>27.06.2020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AB79172-9A95-42ED-9785-3519F80B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4B69D42-AF03-4ED8-9797-97CB7328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B20A-7193-4CC2-B330-4E7D0E1DCF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738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E9A88A-B93E-4B4A-A5B9-ED2D81E3B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6883F8-DBBD-4760-BA84-1AC471677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78F2845-A210-4212-BA38-2C096AD7E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5F61-D292-4ED7-92F3-86106DD97D70}" type="datetimeFigureOut">
              <a:rPr lang="pl-PL" smtClean="0"/>
              <a:pPr/>
              <a:t>27.06.2020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16216E5-BE94-416F-B541-2A1F9266A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EF8085C-BCAE-4F75-A08C-10B2A6AFA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B20A-7193-4CC2-B330-4E7D0E1DCF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939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ED8D43-D470-4921-86D2-6A143478E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B11C8EF-5C58-428F-827D-20DFF863A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6BA117A-9C9E-4904-B87D-3450C2E3C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5F61-D292-4ED7-92F3-86106DD97D70}" type="datetimeFigureOut">
              <a:rPr lang="pl-PL" smtClean="0"/>
              <a:pPr/>
              <a:t>27.06.2020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264EAAB-2616-46A6-9842-F5EC379CD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09A54F3-959D-4D8F-A27F-24B100445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B20A-7193-4CC2-B330-4E7D0E1DCF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676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75B441-CF8E-41EC-8307-74C281563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5C8535-2376-4D81-A7E8-3F91E3812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19405E-60C0-477B-9063-E0162BBEC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FA4D879-B5D4-4AA5-95E1-55C8711CE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5F61-D292-4ED7-92F3-86106DD97D70}" type="datetimeFigureOut">
              <a:rPr lang="pl-PL" smtClean="0"/>
              <a:pPr/>
              <a:t>27.06.2020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7028D97-B743-428E-AD24-50A26AE5D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539BCF3-28A6-4DFD-8428-90E79B95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B20A-7193-4CC2-B330-4E7D0E1DCF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737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E0D467-E341-4686-8BF4-8E8D8821E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1B5477A-DF10-45AD-9D98-5729DE484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8F49476-CFC4-41DA-B2B5-70F057330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BD1A79C-50DB-4925-AA28-008CD4CF2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6222033-6C66-4FDE-94C4-EE36AF312D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6F1EED3-D3F4-40EB-8335-FBB8573C6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5F61-D292-4ED7-92F3-86106DD97D70}" type="datetimeFigureOut">
              <a:rPr lang="pl-PL" smtClean="0"/>
              <a:pPr/>
              <a:t>27.06.2020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759A92A-20FB-499D-B3C5-214E76000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EAA73B7-5100-4F0C-9814-DDC62749D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B20A-7193-4CC2-B330-4E7D0E1DCF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689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1C937B-B311-47D5-B943-B608C05D3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078EBC4-4C1E-49F7-BB44-439228343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5F61-D292-4ED7-92F3-86106DD97D70}" type="datetimeFigureOut">
              <a:rPr lang="pl-PL" smtClean="0"/>
              <a:pPr/>
              <a:t>27.06.2020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347A184-F75F-4845-91FD-641508EB4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23A0356-CCD7-4F31-BB89-8A209FC5E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B20A-7193-4CC2-B330-4E7D0E1DCF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8966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884BA31-3E5B-49AB-9557-3B54A55C7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5F61-D292-4ED7-92F3-86106DD97D70}" type="datetimeFigureOut">
              <a:rPr lang="pl-PL" smtClean="0"/>
              <a:pPr/>
              <a:t>27.06.2020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2AA1E59-2AEF-494F-AE33-A53D78A8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408AA4A-BA88-4C12-B6A0-205E74D5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B20A-7193-4CC2-B330-4E7D0E1DCF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9341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02EF58-013B-4F33-B75A-3FE6020F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7E6C95-B108-4918-838E-D1CC2D621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98389D4-6999-4035-B417-B3AA7E77F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DE1359C-F7F7-4CEB-991F-B312C0334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5F61-D292-4ED7-92F3-86106DD97D70}" type="datetimeFigureOut">
              <a:rPr lang="pl-PL" smtClean="0"/>
              <a:pPr/>
              <a:t>27.06.2020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BC84AC5-5568-4BB6-9E70-B7CEAE67B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6D3318C-014D-4D93-80E0-388959F2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B20A-7193-4CC2-B330-4E7D0E1DCF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5086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B8655B-0FA5-4DE3-971B-ADE9BA828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E6DD836-7F3D-43D3-9AD5-409663EF51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AA33654-C582-4E2B-BD27-94EEE89BA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E2F8941-282C-40B1-AFF0-85D7FBC91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5F61-D292-4ED7-92F3-86106DD97D70}" type="datetimeFigureOut">
              <a:rPr lang="pl-PL" smtClean="0"/>
              <a:pPr/>
              <a:t>27.06.2020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3847ED5-45A7-470E-AF7C-D588AEF7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85693AE-B688-4F2E-A927-F6B86C28D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B20A-7193-4CC2-B330-4E7D0E1DCF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2971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B6B702E-626F-4D81-80D0-11DD6FE37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A029B42-8E98-4EBC-B907-3F8F6992E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3EB743E-EBAA-408E-8ED0-5E9843CE28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65F61-D292-4ED7-92F3-86106DD97D70}" type="datetimeFigureOut">
              <a:rPr lang="pl-PL" smtClean="0"/>
              <a:pPr/>
              <a:t>27.06.2020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5859F62-8AA3-4A5B-A480-F7592B5E5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A3C1DC4-C956-40A2-8DCD-022CED6575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7B20A-7193-4CC2-B330-4E7D0E1DCF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623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www.pracowniatestow.pl/pl/p/Bateria-metod-diagnozy-rozwoju-psychomotorycznego-dzieci-piecio-i-szescioletnich-WERSJA-SKROCONA.-BATERIA-56S-/87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3.png"/><Relationship Id="rId5" Type="http://schemas.openxmlformats.org/officeDocument/2006/relationships/hyperlink" Target="https://www.pracowniatestow.pl/pl/p/Bateria-metod-diagnozy-przyczyn-niepowodzen-szkolnych-u-uczniow-w-wieku-10-12-lat-wersja-skrocona.-BATERIA-1012S/82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8.jpeg"/><Relationship Id="rId9" Type="http://schemas.openxmlformats.org/officeDocument/2006/relationships/hyperlink" Target="https://www.pracowniatestow.pl/pl/p/Skala-Ryzyka-Dysleksji-dla-dzieci-wstepujacych-do-szkoly/77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ekretariat@poradniapp-slupca.p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DCD34AE-DDA9-43FC-8F40-5F030F7C90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3600" dirty="0" smtClean="0">
                <a:latin typeface="Comic Sans MS" panose="030F0702030302020204" pitchFamily="66" charset="0"/>
              </a:rPr>
              <a:t>b</a:t>
            </a:r>
            <a:endParaRPr lang="pl-PL" sz="3600" dirty="0">
              <a:latin typeface="Comic Sans MS" panose="030F0702030302020204" pitchFamily="66" charset="0"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82303"/>
          </a:xfrm>
        </p:spPr>
        <p:txBody>
          <a:bodyPr>
            <a:normAutofit fontScale="85000" lnSpcReduction="20000"/>
          </a:bodyPr>
          <a:lstStyle/>
          <a:p>
            <a:endParaRPr lang="pl-PL" b="1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pl-PL" b="1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pl-PL" sz="3600" b="1" dirty="0" smtClean="0">
                <a:solidFill>
                  <a:schemeClr val="accent1">
                    <a:lumMod val="50000"/>
                  </a:schemeClr>
                </a:solidFill>
              </a:rPr>
              <a:t>WSPÓŁPRACA PORADNI PSYCHOLOGICZNO-</a:t>
            </a:r>
          </a:p>
          <a:p>
            <a:r>
              <a:rPr lang="pl-PL" sz="3600" b="1" dirty="0" smtClean="0">
                <a:solidFill>
                  <a:schemeClr val="accent1">
                    <a:lumMod val="50000"/>
                  </a:schemeClr>
                </a:solidFill>
              </a:rPr>
              <a:t>PEDAGOGICZNEJ </a:t>
            </a:r>
          </a:p>
          <a:p>
            <a:r>
              <a:rPr lang="pl-PL" sz="3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3600" b="1" dirty="0" smtClean="0">
                <a:solidFill>
                  <a:schemeClr val="accent1">
                    <a:lumMod val="50000"/>
                  </a:schemeClr>
                </a:solidFill>
              </a:rPr>
              <a:t>ZE SZKOŁĄ/PRZEDSZKOLEM/PLACÓWKĄ</a:t>
            </a:r>
            <a:endParaRPr lang="pl-PL" sz="3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0982" y="715224"/>
            <a:ext cx="9180213" cy="334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079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4744"/>
          </a:xfrm>
        </p:spPr>
        <p:txBody>
          <a:bodyPr>
            <a:normAutofit/>
          </a:bodyPr>
          <a:lstStyle/>
          <a:p>
            <a:r>
              <a:rPr lang="pl-PL" sz="4000" b="1" dirty="0" smtClean="0"/>
              <a:t>Testy i narzędzia diagnostyczne dla szkolnych specjalistów.</a:t>
            </a:r>
            <a:endParaRPr lang="pl-PL" sz="4000" b="1" dirty="0"/>
          </a:p>
        </p:txBody>
      </p:sp>
      <p:pic>
        <p:nvPicPr>
          <p:cNvPr id="4" name="Symbol zastępczy zawartości 3" descr="Bateria metod diagnozy przyczyn niepowodzeń szkolnych u dzieci ośmioletnich - wersja skrócona. BATERIA-8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6943" y="2027976"/>
            <a:ext cx="2507809" cy="219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Bateria metod diagnozy rozwoju psychomotorycznego dzieci pięcio- i sześcioletnich - WERSJA SKRÓCONA. BATERIA-5/6S ">
            <a:hlinkClick r:id="rId3" tooltip="Bateria metod diagnozy rozwoju psychomotorycznego dzieci pięcio- i sześcioletnich - WERSJA SKRÓCONA. BATERIA-5/6S 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673" y="2009869"/>
            <a:ext cx="2688879" cy="218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Bateria metod diagnozy przyczyn niepowodzeń szkolnych u uczniów w wieku 10-12 lat - wersja skrócona. BATERIA-10/12S">
            <a:hlinkClick r:id="rId5" tooltip="Bateria metod diagnozy przyczyn niepowodzeń szkolnych u uczniów w wieku 10-12 lat - wersja skrócona. BATERIA-10/12S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4463" y="2046084"/>
            <a:ext cx="2634559" cy="214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Bateria metod diagnozy przyczyn niepowodzeń szkolnych u uczniów gimnazjów - wersja skrócona. BATERIA-GIMS 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16840" y="2037030"/>
            <a:ext cx="2390114" cy="212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Kwestionariusz Agresywności Młodzieży - Reaktywność Emocjonalna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4007" y="4630848"/>
            <a:ext cx="3005751" cy="210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Skala Ryzyka Dysleksji dla dzieci wstępujących do szkoły">
            <a:hlinkClick r:id="rId9" tooltip="Skala Ryzyka Dysleksji dla dzieci wstępujących do szkoły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63779" y="4644428"/>
            <a:ext cx="3096284" cy="208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66425" y="1176951"/>
            <a:ext cx="5667375" cy="93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A3CEDF1F-69ED-4D36-80BB-1780D0B098C1}"/>
              </a:ext>
            </a:extLst>
          </p:cNvPr>
          <p:cNvSpPr/>
          <p:nvPr/>
        </p:nvSpPr>
        <p:spPr>
          <a:xfrm>
            <a:off x="1007164" y="530087"/>
            <a:ext cx="10283687" cy="5318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" marR="85725" algn="just">
              <a:lnSpc>
                <a:spcPct val="112000"/>
              </a:lnSpc>
              <a:spcBef>
                <a:spcPts val="735"/>
              </a:spcBef>
              <a:spcAft>
                <a:spcPts val="0"/>
              </a:spcAft>
            </a:pPr>
            <a:r>
              <a:rPr lang="pl-PL" sz="2000" b="1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Warunkiem</a:t>
            </a:r>
            <a:r>
              <a:rPr lang="pl-PL" sz="2000" b="1" spc="-23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b="1" u="sng" dirty="0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skutecznej</a:t>
            </a:r>
            <a:r>
              <a:rPr lang="pl-PL" sz="2000" b="1" u="sng" spc="-225" dirty="0">
                <a:solidFill>
                  <a:srgbClr val="FF0000"/>
                </a:solidFill>
                <a:ea typeface="Arial" panose="020B0604020202020204" pitchFamily="34" charset="0"/>
              </a:rPr>
              <a:t> pomocy psychologiczno-pedagogicznej </a:t>
            </a:r>
            <a:r>
              <a:rPr lang="pl-PL" sz="2000" b="1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jest</a:t>
            </a:r>
            <a:r>
              <a:rPr lang="pl-PL" sz="2000" b="1" spc="-23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b="1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wspólna, </a:t>
            </a:r>
            <a:r>
              <a:rPr lang="pl-PL" sz="2000" b="1" u="sng" spc="-1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zintegrowana</a:t>
            </a:r>
            <a:r>
              <a:rPr lang="pl-PL" sz="2000" b="1" spc="-1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, wieloprofilowa </a:t>
            </a:r>
            <a:r>
              <a:rPr lang="pl-PL" sz="2000" b="1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i </a:t>
            </a:r>
            <a:r>
              <a:rPr lang="pl-PL" sz="2000" b="1" spc="-1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wieloaspektowa diagnoza </a:t>
            </a:r>
            <a:r>
              <a:rPr lang="pl-PL" sz="2000" b="1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funkcjonowania uczni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a, </a:t>
            </a:r>
            <a:r>
              <a:rPr lang="pl-PL" sz="2000" spc="-1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uwzględniająca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między</a:t>
            </a:r>
            <a:r>
              <a:rPr lang="pl-PL" sz="2000" spc="-7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innymi:</a:t>
            </a:r>
          </a:p>
          <a:p>
            <a:pPr marL="800100" marR="85725" lvl="1" indent="-342900">
              <a:lnSpc>
                <a:spcPct val="112000"/>
              </a:lnSpc>
              <a:spcBef>
                <a:spcPts val="5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Wingdings" panose="05000000000000000000" pitchFamily="2" charset="2"/>
              <a:buChar char="Ø"/>
              <a:tabLst>
                <a:tab pos="506095" algn="l"/>
                <a:tab pos="506730" algn="l"/>
              </a:tabLst>
            </a:pP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wzajemne</a:t>
            </a:r>
            <a:r>
              <a:rPr lang="pl-PL" sz="2000" spc="-21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b="1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uzupełnianie</a:t>
            </a:r>
            <a:r>
              <a:rPr lang="pl-PL" sz="2000" b="1" spc="-21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gromadzonych</a:t>
            </a:r>
            <a:r>
              <a:rPr lang="pl-PL" sz="2000" b="1" spc="-20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b="1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informacji</a:t>
            </a:r>
            <a:r>
              <a:rPr lang="pl-PL" sz="2000" b="1" spc="-20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o</a:t>
            </a:r>
            <a:r>
              <a:rPr lang="pl-PL" sz="2000" spc="-21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uczniu,</a:t>
            </a:r>
            <a:r>
              <a:rPr lang="pl-PL" sz="2000" spc="-20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komplementarne</a:t>
            </a:r>
            <a:r>
              <a:rPr lang="pl-PL" sz="2000" spc="-21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wykorzystanie</a:t>
            </a:r>
            <a:r>
              <a:rPr lang="pl-PL" sz="2000" spc="-10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wiedzy</a:t>
            </a:r>
            <a:r>
              <a:rPr lang="pl-PL" sz="2000" spc="-10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i</a:t>
            </a:r>
            <a:r>
              <a:rPr lang="pl-PL" sz="2000" spc="-10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dostępnych</a:t>
            </a:r>
            <a:r>
              <a:rPr lang="pl-PL" sz="2000" spc="-10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narzędzi</a:t>
            </a:r>
            <a:r>
              <a:rPr lang="pl-PL" sz="2000" spc="-10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diagnostycznych;</a:t>
            </a:r>
          </a:p>
          <a:p>
            <a:pPr marL="800100" marR="84455" lvl="1" indent="-342900">
              <a:lnSpc>
                <a:spcPct val="112000"/>
              </a:lnSpc>
              <a:spcBef>
                <a:spcPts val="18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Wingdings" panose="05000000000000000000" pitchFamily="2" charset="2"/>
              <a:buChar char="Ø"/>
              <a:tabLst>
                <a:tab pos="506095" algn="l"/>
                <a:tab pos="506730" algn="l"/>
              </a:tabLst>
            </a:pPr>
            <a:r>
              <a:rPr lang="pl-PL" sz="2000" b="1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określenie</a:t>
            </a:r>
            <a:r>
              <a:rPr lang="pl-PL" sz="2000" b="1" spc="-2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b="1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celów</a:t>
            </a:r>
            <a:r>
              <a:rPr lang="pl-PL" sz="2000" b="1" spc="-2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b="1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rozwojowych,</a:t>
            </a:r>
            <a:r>
              <a:rPr lang="pl-PL" sz="2000" b="1" spc="-2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b="1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edukacyjnych</a:t>
            </a:r>
            <a:r>
              <a:rPr lang="pl-PL" sz="2000" b="1" spc="-2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b="1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i</a:t>
            </a:r>
            <a:r>
              <a:rPr lang="pl-PL" sz="2000" b="1" spc="-2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b="1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terapeutycznych</a:t>
            </a:r>
            <a:r>
              <a:rPr lang="pl-PL" sz="2000" b="1" spc="-2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ucznia</a:t>
            </a:r>
            <a:r>
              <a:rPr lang="pl-PL" sz="2000" spc="-2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pozwalających na</a:t>
            </a:r>
            <a:r>
              <a:rPr lang="pl-PL" sz="2000" spc="-9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odpowiednie</a:t>
            </a:r>
            <a:r>
              <a:rPr lang="pl-PL" sz="2000" spc="-9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do</a:t>
            </a:r>
            <a:r>
              <a:rPr lang="pl-PL" sz="2000" spc="-9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potrzeb</a:t>
            </a:r>
            <a:r>
              <a:rPr lang="pl-PL" sz="2000" spc="-9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zaplanowanie</a:t>
            </a:r>
            <a:r>
              <a:rPr lang="pl-PL" sz="2000" spc="-9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wsparcia;</a:t>
            </a:r>
          </a:p>
          <a:p>
            <a:pPr marL="800100" marR="83820" lvl="1" indent="-342900">
              <a:lnSpc>
                <a:spcPct val="112000"/>
              </a:lnSpc>
              <a:spcBef>
                <a:spcPts val="5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Wingdings" panose="05000000000000000000" pitchFamily="2" charset="2"/>
              <a:buChar char="Ø"/>
              <a:tabLst>
                <a:tab pos="506095" algn="l"/>
                <a:tab pos="506730" algn="l"/>
              </a:tabLst>
            </a:pP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określenie</a:t>
            </a:r>
            <a:r>
              <a:rPr lang="pl-PL" sz="2000" b="1" spc="-205" dirty="0" smtClean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potrzeb</a:t>
            </a:r>
            <a:r>
              <a:rPr lang="pl-PL" sz="2000" b="1" spc="-205" dirty="0" smtClean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ucznia</a:t>
            </a:r>
            <a:r>
              <a:rPr lang="pl-PL" sz="2000" b="1" spc="-210" dirty="0" smtClean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w</a:t>
            </a:r>
            <a:r>
              <a:rPr lang="pl-PL" sz="2000" spc="-205" dirty="0" smtClean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zakresie</a:t>
            </a:r>
            <a:r>
              <a:rPr lang="pl-PL" sz="2000" spc="-20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modyfikowania</a:t>
            </a:r>
            <a:r>
              <a:rPr lang="pl-PL" sz="2000" spc="-20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środowiska</a:t>
            </a:r>
            <a:r>
              <a:rPr lang="pl-PL" sz="2000" spc="-20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i</a:t>
            </a:r>
            <a:r>
              <a:rPr lang="pl-PL" sz="2000" spc="-20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eliminowania</a:t>
            </a:r>
            <a:r>
              <a:rPr lang="pl-PL" sz="2000" spc="-20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z</a:t>
            </a:r>
            <a:r>
              <a:rPr lang="pl-PL" sz="2000" spc="-20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niego czynników</a:t>
            </a:r>
            <a:r>
              <a:rPr lang="pl-PL" sz="2000" spc="-10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ograniczających</a:t>
            </a:r>
            <a:r>
              <a:rPr lang="pl-PL" sz="2000" spc="-100" dirty="0" smtClean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funkcjonowanie</a:t>
            </a:r>
            <a:r>
              <a:rPr lang="pl-PL" sz="2000" spc="-1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ucznia;</a:t>
            </a:r>
          </a:p>
          <a:p>
            <a:pPr marL="800100" marR="88900" lvl="1" indent="-342900">
              <a:lnSpc>
                <a:spcPct val="112000"/>
              </a:lnSpc>
              <a:spcBef>
                <a:spcPts val="18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Wingdings" panose="05000000000000000000" pitchFamily="2" charset="2"/>
              <a:buChar char="Ø"/>
              <a:tabLst>
                <a:tab pos="506095" algn="l"/>
                <a:tab pos="506730" algn="l"/>
              </a:tabLst>
            </a:pP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wskazanie</a:t>
            </a:r>
            <a:r>
              <a:rPr lang="pl-PL" sz="2000" spc="-11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ewentualnych</a:t>
            </a:r>
            <a:r>
              <a:rPr lang="pl-PL" sz="2000" spc="-10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potrzeb</a:t>
            </a:r>
            <a:r>
              <a:rPr lang="pl-PL" sz="2000" spc="-10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w</a:t>
            </a:r>
            <a:r>
              <a:rPr lang="pl-PL" sz="2000" spc="-10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zakresie</a:t>
            </a:r>
            <a:r>
              <a:rPr lang="pl-PL" sz="2000" spc="-10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u="sng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uzupełnienia</a:t>
            </a:r>
            <a:r>
              <a:rPr lang="pl-PL" sz="2000" u="sng" spc="-11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u="sng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wsparcia</a:t>
            </a:r>
            <a:r>
              <a:rPr lang="pl-PL" sz="2000" u="sng" spc="-10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u="sng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udzielanego</a:t>
            </a:r>
            <a:r>
              <a:rPr lang="pl-PL" sz="2000" u="sng" spc="-10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u="sng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uczniom w </a:t>
            </a:r>
            <a:r>
              <a:rPr lang="pl-PL" sz="2000" u="sng" spc="-1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szkole przez</a:t>
            </a:r>
            <a:r>
              <a:rPr lang="pl-PL" sz="2000" u="sng" spc="-21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u="sng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poradnię;</a:t>
            </a:r>
          </a:p>
          <a:p>
            <a:pPr marL="800100" marR="85725" lvl="1" indent="-342900">
              <a:lnSpc>
                <a:spcPct val="112000"/>
              </a:lnSpc>
              <a:spcBef>
                <a:spcPts val="18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Wingdings" panose="05000000000000000000" pitchFamily="2" charset="2"/>
              <a:buChar char="Ø"/>
              <a:tabLst>
                <a:tab pos="506095" algn="l"/>
                <a:tab pos="506730" algn="l"/>
              </a:tabLst>
            </a:pP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bieżącą</a:t>
            </a:r>
            <a:r>
              <a:rPr lang="pl-PL" sz="2000" spc="-16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analizę</a:t>
            </a:r>
            <a:r>
              <a:rPr lang="pl-PL" sz="2000" spc="-16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sytuacji</a:t>
            </a:r>
            <a:r>
              <a:rPr lang="pl-PL" sz="2000" spc="-15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ucznia</a:t>
            </a:r>
            <a:r>
              <a:rPr lang="pl-PL" sz="2000" spc="-16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i</a:t>
            </a:r>
            <a:r>
              <a:rPr lang="pl-PL" sz="2000" spc="-16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u="sng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modyfikację</a:t>
            </a:r>
            <a:r>
              <a:rPr lang="pl-PL" sz="2000" u="sng" spc="-15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u="sng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lub</a:t>
            </a:r>
            <a:r>
              <a:rPr lang="pl-PL" sz="2000" u="sng" spc="-16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u="sng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intensyfikację</a:t>
            </a:r>
            <a:r>
              <a:rPr lang="pl-PL" sz="2000" u="sng" spc="-16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u="sng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wsparcia</a:t>
            </a:r>
            <a:r>
              <a:rPr lang="pl-PL" sz="2000" u="sng" spc="-15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u="sng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przy</a:t>
            </a:r>
            <a:r>
              <a:rPr lang="pl-PL" sz="2000" u="sng" spc="-16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u="sng" spc="-1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wykorzy</a:t>
            </a:r>
            <a:r>
              <a:rPr lang="pl-PL" sz="2000" u="sng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staniu</a:t>
            </a:r>
            <a:r>
              <a:rPr lang="pl-PL" sz="2000" u="sng" spc="-1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u="sng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zasobów</a:t>
            </a:r>
            <a:r>
              <a:rPr lang="pl-PL" sz="2000" u="sng" spc="-1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u="sng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poradni,</a:t>
            </a:r>
            <a:r>
              <a:rPr lang="pl-PL" sz="2000" spc="-1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jeśli</a:t>
            </a:r>
            <a:r>
              <a:rPr lang="pl-PL" sz="2000" spc="-1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zachodzi</a:t>
            </a:r>
            <a:r>
              <a:rPr lang="pl-PL" sz="2000" spc="-1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taka</a:t>
            </a:r>
            <a:r>
              <a:rPr lang="pl-PL" sz="2000" spc="-1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potrzeba;</a:t>
            </a:r>
          </a:p>
          <a:p>
            <a:pPr marL="800100" marR="85725" lvl="1" indent="-342900">
              <a:lnSpc>
                <a:spcPct val="112000"/>
              </a:lnSpc>
              <a:spcBef>
                <a:spcPts val="5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Wingdings" panose="05000000000000000000" pitchFamily="2" charset="2"/>
              <a:buChar char="Ø"/>
              <a:tabLst>
                <a:tab pos="506095" algn="l"/>
                <a:tab pos="506730" algn="l"/>
              </a:tabLst>
            </a:pP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dynamikę</a:t>
            </a:r>
            <a:r>
              <a:rPr lang="pl-PL" sz="2000" spc="-14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spc="-1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rozwoju</a:t>
            </a:r>
            <a:r>
              <a:rPr lang="pl-PL" sz="2000" spc="-13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uczniów</a:t>
            </a:r>
            <a:r>
              <a:rPr lang="pl-PL" sz="2000" spc="-13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oraz</a:t>
            </a:r>
            <a:r>
              <a:rPr lang="pl-PL" sz="2000" spc="-13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czynione</a:t>
            </a:r>
            <a:r>
              <a:rPr lang="pl-PL" sz="2000" spc="-14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spc="-1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przez</a:t>
            </a:r>
            <a:r>
              <a:rPr lang="pl-PL" sz="2000" spc="-13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nich</a:t>
            </a:r>
            <a:r>
              <a:rPr lang="pl-PL" sz="2000" spc="-13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spc="-2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postępy,</a:t>
            </a:r>
            <a:r>
              <a:rPr lang="pl-PL" sz="2000" spc="-13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a</a:t>
            </a:r>
            <a:r>
              <a:rPr lang="pl-PL" sz="2000" spc="-13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w</a:t>
            </a:r>
            <a:r>
              <a:rPr lang="pl-PL" sz="2000" spc="-14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związku</a:t>
            </a:r>
            <a:r>
              <a:rPr lang="pl-PL" sz="2000" spc="-13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z</a:t>
            </a:r>
            <a:r>
              <a:rPr lang="pl-PL" sz="2000" spc="-13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tym</a:t>
            </a:r>
            <a:r>
              <a:rPr lang="pl-PL" sz="2000" spc="-13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zaplanowanie</a:t>
            </a:r>
            <a:r>
              <a:rPr lang="pl-PL" sz="2000" spc="-17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u="sng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okresowej</a:t>
            </a:r>
            <a:r>
              <a:rPr lang="pl-PL" sz="2000" u="sng" spc="-17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u="sng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oceny</a:t>
            </a:r>
            <a:r>
              <a:rPr lang="pl-PL" sz="2000" u="sng" spc="-16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u="sng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ich</a:t>
            </a:r>
            <a:r>
              <a:rPr lang="pl-PL" sz="2000" u="sng" spc="-17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u="sng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osiągnięć</a:t>
            </a:r>
            <a:r>
              <a:rPr lang="pl-PL" sz="2000" u="sng" spc="-16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u="sng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i</a:t>
            </a:r>
            <a:r>
              <a:rPr lang="pl-PL" sz="2000" u="sng" spc="-17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u="sng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skuteczności</a:t>
            </a:r>
            <a:r>
              <a:rPr lang="pl-PL" sz="2000" u="sng" spc="-16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u="sng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udzielanej</a:t>
            </a:r>
            <a:r>
              <a:rPr lang="pl-PL" sz="2000" u="sng" spc="-170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 </a:t>
            </a:r>
            <a:r>
              <a:rPr lang="pl-PL" sz="2000" u="sng" spc="-1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pomocy</a:t>
            </a:r>
            <a:r>
              <a:rPr lang="pl-PL" sz="2000" spc="-15" dirty="0">
                <a:solidFill>
                  <a:schemeClr val="tx2">
                    <a:lumMod val="50000"/>
                  </a:schemeClr>
                </a:solidFill>
                <a:effectLst/>
                <a:ea typeface="Arial" panose="020B0604020202020204" pitchFamily="34" charset="0"/>
              </a:rPr>
              <a:t>.</a:t>
            </a:r>
            <a:endParaRPr lang="pl-PL" sz="2000" dirty="0">
              <a:solidFill>
                <a:schemeClr val="tx2">
                  <a:lumMod val="50000"/>
                </a:schemeClr>
              </a:solidFill>
              <a:effectLst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4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4112" y="217282"/>
            <a:ext cx="9279801" cy="640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BFC4A7-FFF1-4A16-B440-F370A6C8D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948980"/>
          </a:xfrm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W wyniku diagnozy prowadzonej w poradni psychologiczno-pedagogicznej </a:t>
            </a:r>
            <a:r>
              <a:rPr lang="pl-PL" sz="2800" b="1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możliwe jest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:</a:t>
            </a:r>
            <a:b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pl-PL" sz="2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pl-PL" sz="2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endParaRPr lang="pl-PL" sz="28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AC908B-D4CB-4672-825F-50B5695BA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1718"/>
            <a:ext cx="10515600" cy="413182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wydanie </a:t>
            </a:r>
            <a:r>
              <a:rPr lang="pl-PL" u="sng" dirty="0">
                <a:solidFill>
                  <a:schemeClr val="accent1">
                    <a:lumMod val="50000"/>
                  </a:schemeClr>
                </a:solidFill>
              </a:rPr>
              <a:t>orzeczenia, opinii, informacji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o wynikach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badań,</a:t>
            </a:r>
          </a:p>
          <a:p>
            <a:pPr>
              <a:buNone/>
            </a:pP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objęcie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dzieci oraz rodziców </a:t>
            </a:r>
            <a:r>
              <a:rPr lang="pl-PL" u="sng" dirty="0" smtClean="0">
                <a:solidFill>
                  <a:schemeClr val="accent1">
                    <a:lumMod val="50000"/>
                  </a:schemeClr>
                </a:solidFill>
              </a:rPr>
              <a:t>bezpośrednią </a:t>
            </a:r>
            <a:r>
              <a:rPr lang="pl-PL" u="sng" dirty="0">
                <a:solidFill>
                  <a:schemeClr val="accent1">
                    <a:lumMod val="50000"/>
                  </a:schemeClr>
                </a:solidFill>
              </a:rPr>
              <a:t>pomocą </a:t>
            </a:r>
            <a:r>
              <a:rPr lang="pl-PL" u="sng" dirty="0" smtClean="0">
                <a:solidFill>
                  <a:schemeClr val="accent1">
                    <a:lumMod val="50000"/>
                  </a:schemeClr>
                </a:solidFill>
              </a:rPr>
              <a:t>psychologiczno-pedagogiczną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>
              <a:buNone/>
            </a:pPr>
            <a:endParaRPr 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wspomaganie nauczycieli w zakresie pracy z dziećmi i młodzieżą oraz rodzicami.</a:t>
            </a:r>
          </a:p>
          <a:p>
            <a:pPr marL="0" indent="0">
              <a:buNone/>
            </a:pPr>
            <a:r>
              <a:rPr lang="pl-PL" sz="1800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5907" y="838697"/>
            <a:ext cx="2852419" cy="119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1817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CF4EFFED-DF8A-4420-AC51-7007F267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7796" y="301557"/>
            <a:ext cx="4834647" cy="1605065"/>
          </a:xfrm>
        </p:spPr>
        <p:txBody>
          <a:bodyPr>
            <a:normAutofit/>
          </a:bodyPr>
          <a:lstStyle/>
          <a:p>
            <a:r>
              <a:rPr lang="pl-PL" sz="5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WSPOMAGANIE</a:t>
            </a:r>
          </a:p>
        </p:txBody>
      </p:sp>
      <p:pic>
        <p:nvPicPr>
          <p:cNvPr id="3074" name="Picture 2" descr="Znalezione obrazy dla zapytania Metoda szkolnej interwencji profilaktycznej">
            <a:extLst>
              <a:ext uri="{FF2B5EF4-FFF2-40B4-BE49-F238E27FC236}">
                <a16:creationId xmlns:a16="http://schemas.microsoft.com/office/drawing/2014/main" id="{91EC7890-0A91-4100-87A7-AAD3366F0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536" y="4196247"/>
            <a:ext cx="2277755" cy="203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ymbol zastępczy zawartości 3">
            <a:extLst>
              <a:ext uri="{FF2B5EF4-FFF2-40B4-BE49-F238E27FC236}">
                <a16:creationId xmlns:a16="http://schemas.microsoft.com/office/drawing/2014/main" id="{4856FD3F-AB66-4FB9-8BBD-7EE531AB9B1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26" y="365817"/>
            <a:ext cx="1922275" cy="1482438"/>
          </a:xfrm>
          <a:prstGeom prst="rect">
            <a:avLst/>
          </a:prstGeom>
          <a:noFill/>
        </p:spPr>
      </p:pic>
      <p:pic>
        <p:nvPicPr>
          <p:cNvPr id="7" name="Picture 2" descr="Znalezione obrazy dla zapytania szkoÅa i poradnia psychologiczno-pedagogiczna">
            <a:extLst>
              <a:ext uri="{FF2B5EF4-FFF2-40B4-BE49-F238E27FC236}">
                <a16:creationId xmlns:a16="http://schemas.microsoft.com/office/drawing/2014/main" id="{A7E9BE23-CA7A-4D18-9EC1-32BCA9015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477" y="1313233"/>
            <a:ext cx="2274454" cy="218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Znalezione obrazy dla zapytania grupa wsparcia">
            <a:extLst>
              <a:ext uri="{FF2B5EF4-FFF2-40B4-BE49-F238E27FC236}">
                <a16:creationId xmlns:a16="http://schemas.microsoft.com/office/drawing/2014/main" id="{F844793F-94E0-43C1-8E11-9FB14F5AA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68" y="5851479"/>
            <a:ext cx="2402732" cy="88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Podobny obra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4801" y="3735422"/>
            <a:ext cx="2819400" cy="2947482"/>
          </a:xfrm>
          <a:prstGeom prst="rect">
            <a:avLst/>
          </a:prstGeom>
          <a:noFill/>
        </p:spPr>
      </p:pic>
      <p:pic>
        <p:nvPicPr>
          <p:cNvPr id="21508" name="Picture 4" descr="Podobny obra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2002" y="1043294"/>
            <a:ext cx="2143125" cy="2143125"/>
          </a:xfrm>
          <a:prstGeom prst="rect">
            <a:avLst/>
          </a:prstGeom>
          <a:noFill/>
        </p:spPr>
      </p:pic>
      <p:pic>
        <p:nvPicPr>
          <p:cNvPr id="21510" name="Picture 6" descr="https://pcpr-limanowa.pl/wp-content/uploads/2018/03/together-2643652_1920-768x76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26869" y="3703065"/>
            <a:ext cx="2376722" cy="2162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3412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36648AF8-B121-4724-B987-83F7960E0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24052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Wspomaganie nauczycieli w zakresie pracy z dziećmi i młodzieżą oraz rodzicami</a:t>
            </a:r>
            <a:br>
              <a:rPr lang="pl-PL" sz="2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endParaRPr lang="pl-PL" sz="2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1BA4D60-4706-4657-A8F1-0AAB0C1E7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8557"/>
            <a:ext cx="10515600" cy="4308406"/>
          </a:xfrm>
        </p:spPr>
        <p:txBody>
          <a:bodyPr/>
          <a:lstStyle/>
          <a:p>
            <a:pPr marL="457200" lvl="1" indent="0">
              <a:buNone/>
            </a:pP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just">
              <a:buNone/>
            </a:pP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</a:rPr>
              <a:t>Zadania podejmowane przez poradnię 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w celu wspomagania wychowawczej i edukacyjnej funkcji przedszkoli, szkół 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placówek – w tym wspieranie nauczycieli w rozwiązywaniu problemów dydaktycznych i wychowawczych – </a:t>
            </a:r>
            <a:r>
              <a:rPr lang="pl-PL" sz="2800" b="1" u="sng" dirty="0">
                <a:solidFill>
                  <a:schemeClr val="accent1">
                    <a:lumMod val="50000"/>
                  </a:schemeClr>
                </a:solidFill>
              </a:rPr>
              <a:t>mogą być realizowane w formach dostosowanych do bieżących potrzeb szkoły, jako działania profilaktyczne, a także </a:t>
            </a:r>
            <a:r>
              <a:rPr lang="pl-PL" sz="2800" b="1" u="sng" dirty="0" smtClean="0">
                <a:solidFill>
                  <a:schemeClr val="accent1">
                    <a:lumMod val="50000"/>
                  </a:schemeClr>
                </a:solidFill>
              </a:rPr>
              <a:t>w </a:t>
            </a:r>
            <a:r>
              <a:rPr lang="pl-PL" sz="2800" b="1" u="sng" dirty="0">
                <a:solidFill>
                  <a:schemeClr val="accent1">
                    <a:lumMod val="50000"/>
                  </a:schemeClr>
                </a:solidFill>
              </a:rPr>
              <a:t>odpowiedzi na konkretne sytuacje problemowe.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4157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767278F4-2AA1-43B1-BEDB-A1DA042F9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FORMY </a:t>
            </a:r>
            <a:r>
              <a:rPr lang="pl-PL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WSPIERANIA:</a:t>
            </a:r>
            <a:endParaRPr lang="pl-PL" sz="2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4368F20-7057-4B70-AB2D-C1FC3398D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3757"/>
            <a:ext cx="10515600" cy="4613206"/>
          </a:xfrm>
        </p:spPr>
        <p:txBody>
          <a:bodyPr>
            <a:normAutofit lnSpcReduction="10000"/>
          </a:bodyPr>
          <a:lstStyle/>
          <a:p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porady i konsultacje;</a:t>
            </a:r>
          </a:p>
          <a:p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udział w spotkaniach nauczycieli, wychowawców grup wychowawczych i specjalistów udzielających pomocy psychologiczno-pedagogicznej;</a:t>
            </a:r>
          </a:p>
          <a:p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udział w zebraniach rad pedagogicznych;</a:t>
            </a:r>
          </a:p>
          <a:p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warsztaty;</a:t>
            </a:r>
          </a:p>
          <a:p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prowadzenie grup wsparcia;</a:t>
            </a:r>
          </a:p>
          <a:p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organizowanie wykładów i prelekcji;</a:t>
            </a:r>
          </a:p>
          <a:p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mediacje;</a:t>
            </a:r>
          </a:p>
          <a:p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reagowanie w ramach interwencji kryzysowej;</a:t>
            </a:r>
          </a:p>
          <a:p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działalność informacyjno-szkoleniowa;</a:t>
            </a:r>
          </a:p>
          <a:p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organizowanie i prowadzenie sieci współpracy i samokształcenia nauczycieli.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pl-PL" sz="2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endParaRPr lang="pl-PL" sz="2200" dirty="0"/>
          </a:p>
        </p:txBody>
      </p:sp>
      <p:pic>
        <p:nvPicPr>
          <p:cNvPr id="5" name="Obraz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0903" y="479834"/>
            <a:ext cx="2952352" cy="11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175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załka: w górę 9">
            <a:extLst>
              <a:ext uri="{FF2B5EF4-FFF2-40B4-BE49-F238E27FC236}">
                <a16:creationId xmlns:a16="http://schemas.microsoft.com/office/drawing/2014/main" id="{7CD60315-3309-4B5C-91D4-E835757EA3DB}"/>
              </a:ext>
            </a:extLst>
          </p:cNvPr>
          <p:cNvSpPr/>
          <p:nvPr/>
        </p:nvSpPr>
        <p:spPr>
          <a:xfrm rot="4069010">
            <a:off x="6751185" y="1321367"/>
            <a:ext cx="484632" cy="1113931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Strzałka: w górę 10">
            <a:extLst>
              <a:ext uri="{FF2B5EF4-FFF2-40B4-BE49-F238E27FC236}">
                <a16:creationId xmlns:a16="http://schemas.microsoft.com/office/drawing/2014/main" id="{929959DB-B373-4D26-9DA6-763469C4D26E}"/>
              </a:ext>
            </a:extLst>
          </p:cNvPr>
          <p:cNvSpPr/>
          <p:nvPr/>
        </p:nvSpPr>
        <p:spPr>
          <a:xfrm rot="17476760">
            <a:off x="4250789" y="1297563"/>
            <a:ext cx="484632" cy="11615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: w dół 11">
            <a:extLst>
              <a:ext uri="{FF2B5EF4-FFF2-40B4-BE49-F238E27FC236}">
                <a16:creationId xmlns:a16="http://schemas.microsoft.com/office/drawing/2014/main" id="{FA7D2DD4-9DE9-489D-90DD-58630F2EAE75}"/>
              </a:ext>
            </a:extLst>
          </p:cNvPr>
          <p:cNvSpPr/>
          <p:nvPr/>
        </p:nvSpPr>
        <p:spPr>
          <a:xfrm rot="19028375">
            <a:off x="7563654" y="3807111"/>
            <a:ext cx="484632" cy="1137657"/>
          </a:xfrm>
          <a:prstGeom prst="downArrow">
            <a:avLst/>
          </a:prstGeom>
          <a:solidFill>
            <a:srgbClr val="FB6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: w dół 12">
            <a:extLst>
              <a:ext uri="{FF2B5EF4-FFF2-40B4-BE49-F238E27FC236}">
                <a16:creationId xmlns:a16="http://schemas.microsoft.com/office/drawing/2014/main" id="{A773F378-B7B2-4804-B49E-A8E0E00FC9D7}"/>
              </a:ext>
            </a:extLst>
          </p:cNvPr>
          <p:cNvSpPr/>
          <p:nvPr/>
        </p:nvSpPr>
        <p:spPr>
          <a:xfrm>
            <a:off x="5743593" y="4020010"/>
            <a:ext cx="484632" cy="1096105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: w dół 13">
            <a:extLst>
              <a:ext uri="{FF2B5EF4-FFF2-40B4-BE49-F238E27FC236}">
                <a16:creationId xmlns:a16="http://schemas.microsoft.com/office/drawing/2014/main" id="{3F5AF5D8-4FF9-4CD6-B24F-479026BFEFD5}"/>
              </a:ext>
            </a:extLst>
          </p:cNvPr>
          <p:cNvSpPr/>
          <p:nvPr/>
        </p:nvSpPr>
        <p:spPr>
          <a:xfrm rot="3082868">
            <a:off x="3908189" y="3856814"/>
            <a:ext cx="484632" cy="11495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Strzałka: w prawo 15">
            <a:extLst>
              <a:ext uri="{FF2B5EF4-FFF2-40B4-BE49-F238E27FC236}">
                <a16:creationId xmlns:a16="http://schemas.microsoft.com/office/drawing/2014/main" id="{F4D4497A-3346-4130-8E27-D541FE346E96}"/>
              </a:ext>
            </a:extLst>
          </p:cNvPr>
          <p:cNvSpPr/>
          <p:nvPr/>
        </p:nvSpPr>
        <p:spPr>
          <a:xfrm rot="766394">
            <a:off x="8150087" y="2922003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Strzałka: w lewo 16">
            <a:extLst>
              <a:ext uri="{FF2B5EF4-FFF2-40B4-BE49-F238E27FC236}">
                <a16:creationId xmlns:a16="http://schemas.microsoft.com/office/drawing/2014/main" id="{08344A48-6A01-412C-8A98-2EDF19740769}"/>
              </a:ext>
            </a:extLst>
          </p:cNvPr>
          <p:cNvSpPr/>
          <p:nvPr/>
        </p:nvSpPr>
        <p:spPr>
          <a:xfrm rot="20600876">
            <a:off x="2861989" y="3100412"/>
            <a:ext cx="1006639" cy="484632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53A94B51-803A-4AF2-97E4-AB002665D835}"/>
              </a:ext>
            </a:extLst>
          </p:cNvPr>
          <p:cNvSpPr txBox="1"/>
          <p:nvPr/>
        </p:nvSpPr>
        <p:spPr>
          <a:xfrm>
            <a:off x="1192696" y="1205948"/>
            <a:ext cx="2665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Comic Sans MS" panose="030F0702030302020204" pitchFamily="66" charset="0"/>
              </a:rPr>
              <a:t>SIECI WSPÓŁPRACY I SAMOKSZTAŁCENIA </a:t>
            </a:r>
            <a:r>
              <a:rPr lang="pl-PL" sz="1400" b="1" dirty="0" smtClean="0">
                <a:latin typeface="Comic Sans MS" panose="030F0702030302020204" pitchFamily="66" charset="0"/>
              </a:rPr>
              <a:t>DLA SPECJALISTÓW SZKOLNYCH</a:t>
            </a:r>
            <a:endParaRPr lang="pl-PL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5054A930-8F53-4A1E-A204-DA98ACE33046}"/>
              </a:ext>
            </a:extLst>
          </p:cNvPr>
          <p:cNvSpPr txBox="1"/>
          <p:nvPr/>
        </p:nvSpPr>
        <p:spPr>
          <a:xfrm>
            <a:off x="1192697" y="3164319"/>
            <a:ext cx="16969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Comic Sans MS" panose="030F0702030302020204" pitchFamily="66" charset="0"/>
              </a:rPr>
              <a:t>GRUPY</a:t>
            </a:r>
            <a:r>
              <a:rPr lang="pl-PL" sz="1400" dirty="0">
                <a:latin typeface="Comic Sans MS" panose="030F0702030302020204" pitchFamily="66" charset="0"/>
              </a:rPr>
              <a:t> </a:t>
            </a:r>
            <a:r>
              <a:rPr lang="pl-PL" sz="1400" b="1" dirty="0">
                <a:latin typeface="Comic Sans MS" panose="030F0702030302020204" pitchFamily="66" charset="0"/>
              </a:rPr>
              <a:t>WSPARCIA DLA PSYCHOLOGÓW I PEDAGOGÓW </a:t>
            </a:r>
            <a:r>
              <a:rPr lang="pl-PL" sz="1400" b="1" dirty="0" smtClean="0">
                <a:latin typeface="Comic Sans MS" panose="030F0702030302020204" pitchFamily="66" charset="0"/>
              </a:rPr>
              <a:t>SZKOLNYCH, LOGOPEDÓW I DORADCÓW ZAWODOWYCH</a:t>
            </a:r>
            <a:endParaRPr lang="pl-PL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2771F47E-59C9-4030-A6F6-6239CEA0D606}"/>
              </a:ext>
            </a:extLst>
          </p:cNvPr>
          <p:cNvSpPr txBox="1"/>
          <p:nvPr/>
        </p:nvSpPr>
        <p:spPr>
          <a:xfrm>
            <a:off x="1312752" y="5015620"/>
            <a:ext cx="22374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400" b="1" dirty="0" smtClean="0">
              <a:latin typeface="Comic Sans MS" panose="030F0702030302020204" pitchFamily="66" charset="0"/>
            </a:endParaRPr>
          </a:p>
          <a:p>
            <a:r>
              <a:rPr lang="pl-PL" sz="1400" b="1" dirty="0" smtClean="0">
                <a:latin typeface="Comic Sans MS" panose="030F0702030302020204" pitchFamily="66" charset="0"/>
              </a:rPr>
              <a:t>TRENING UMIEJĘTNOŚCI WYCHOWAWCZYCH DLA </a:t>
            </a:r>
            <a:r>
              <a:rPr lang="pl-PL" sz="1400" b="1" dirty="0">
                <a:latin typeface="Comic Sans MS" panose="030F0702030302020204" pitchFamily="66" charset="0"/>
              </a:rPr>
              <a:t>RODZICÓW I WYCHOWAWCÓW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41F0B400-D158-497E-9F2D-0616D38F1920}"/>
              </a:ext>
            </a:extLst>
          </p:cNvPr>
          <p:cNvSpPr txBox="1"/>
          <p:nvPr/>
        </p:nvSpPr>
        <p:spPr>
          <a:xfrm>
            <a:off x="4640094" y="5379396"/>
            <a:ext cx="2847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latin typeface="Comic Sans MS" panose="030F0702030302020204" pitchFamily="66" charset="0"/>
              </a:rPr>
              <a:t>WARSZTATY I ZAJĘCIA PSYCHOEDUKACYJNE DLA DZIECI/UCZNIÓW</a:t>
            </a:r>
            <a:endParaRPr lang="pl-PL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5A83E0A5-4E43-46B0-B3C0-C5DB48F18470}"/>
              </a:ext>
            </a:extLst>
          </p:cNvPr>
          <p:cNvSpPr txBox="1"/>
          <p:nvPr/>
        </p:nvSpPr>
        <p:spPr>
          <a:xfrm>
            <a:off x="8220547" y="1113183"/>
            <a:ext cx="30835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latin typeface="Comic Sans MS" panose="030F0702030302020204" pitchFamily="66" charset="0"/>
              </a:rPr>
              <a:t>KONSULTACJE NA TERENIE SZKÓŁ, LOGOPEDYCZNE BADANIA  PRZESIEWOWE </a:t>
            </a:r>
            <a:br>
              <a:rPr lang="pl-PL" sz="1400" b="1" dirty="0" smtClean="0">
                <a:latin typeface="Comic Sans MS" panose="030F0702030302020204" pitchFamily="66" charset="0"/>
              </a:rPr>
            </a:br>
            <a:r>
              <a:rPr lang="pl-PL" sz="1400" b="1" dirty="0" smtClean="0">
                <a:latin typeface="Comic Sans MS" panose="030F0702030302020204" pitchFamily="66" charset="0"/>
              </a:rPr>
              <a:t>W PRZEDSZKOLACH , OBSERWACJE DZIECKA PODCZAS ZAJEĆ, UDZIAŁ </a:t>
            </a:r>
            <a:br>
              <a:rPr lang="pl-PL" sz="1400" b="1" dirty="0" smtClean="0">
                <a:latin typeface="Comic Sans MS" panose="030F0702030302020204" pitchFamily="66" charset="0"/>
              </a:rPr>
            </a:br>
            <a:r>
              <a:rPr lang="pl-PL" sz="1400" b="1" dirty="0" smtClean="0">
                <a:latin typeface="Comic Sans MS" panose="030F0702030302020204" pitchFamily="66" charset="0"/>
              </a:rPr>
              <a:t>W RADACH PEDAGOGICZNYCH, UDZIAŁ W ZESPOŁACH ITP.</a:t>
            </a:r>
            <a:endParaRPr lang="pl-PL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99E0FE0F-A03A-4193-9F3B-9D8D65B27576}"/>
              </a:ext>
            </a:extLst>
          </p:cNvPr>
          <p:cNvSpPr txBox="1"/>
          <p:nvPr/>
        </p:nvSpPr>
        <p:spPr>
          <a:xfrm>
            <a:off x="9231479" y="3458423"/>
            <a:ext cx="26557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400" b="1" dirty="0" smtClean="0">
              <a:latin typeface="Comic Sans MS" panose="030F0702030302020204" pitchFamily="66" charset="0"/>
            </a:endParaRPr>
          </a:p>
          <a:p>
            <a:r>
              <a:rPr lang="pl-PL" sz="1400" b="1" dirty="0" smtClean="0">
                <a:latin typeface="Comic Sans MS" panose="030F0702030302020204" pitchFamily="66" charset="0"/>
              </a:rPr>
              <a:t>DZIELENIE </a:t>
            </a:r>
            <a:r>
              <a:rPr lang="pl-PL" sz="1400" b="1" dirty="0">
                <a:latin typeface="Comic Sans MS" panose="030F0702030302020204" pitchFamily="66" charset="0"/>
              </a:rPr>
              <a:t>SIĘ WIEDZĄ </a:t>
            </a:r>
            <a:r>
              <a:rPr lang="pl-PL" sz="1400" b="1" dirty="0" smtClean="0">
                <a:latin typeface="Comic Sans MS" panose="030F0702030302020204" pitchFamily="66" charset="0"/>
              </a:rPr>
              <a:t>(warsztaty i prelekcje, porady i konsultacje dla nauczycieli i rodziców)</a:t>
            </a:r>
          </a:p>
          <a:p>
            <a:endParaRPr lang="pl-PL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AD1DCE2A-A092-46FD-BD99-C43E7C39E508}"/>
              </a:ext>
            </a:extLst>
          </p:cNvPr>
          <p:cNvSpPr txBox="1"/>
          <p:nvPr/>
        </p:nvSpPr>
        <p:spPr>
          <a:xfrm>
            <a:off x="4147932" y="475372"/>
            <a:ext cx="4222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WSPOMAGANIE</a:t>
            </a:r>
            <a:r>
              <a:rPr lang="pl-PL" sz="2000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(oferta)</a:t>
            </a:r>
            <a:endParaRPr lang="pl-PL" sz="2000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689B3E26-B70E-4AB7-8717-4D27E6178339}"/>
              </a:ext>
            </a:extLst>
          </p:cNvPr>
          <p:cNvSpPr txBox="1"/>
          <p:nvPr/>
        </p:nvSpPr>
        <p:spPr>
          <a:xfrm>
            <a:off x="8328437" y="5134222"/>
            <a:ext cx="3386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latin typeface="Comic Sans MS" panose="030F0702030302020204" pitchFamily="66" charset="0"/>
              </a:rPr>
              <a:t>MEDIACJE I INTERWENCJE KRYZYSOWE</a:t>
            </a:r>
            <a:endParaRPr lang="pl-PL" sz="1400" b="1" dirty="0">
              <a:latin typeface="Comic Sans MS" panose="030F0702030302020204" pitchFamily="66" charset="0"/>
            </a:endParaRPr>
          </a:p>
        </p:txBody>
      </p:sp>
      <p:pic>
        <p:nvPicPr>
          <p:cNvPr id="19" name="Obraz 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2289" y="2453489"/>
            <a:ext cx="3395049" cy="131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8064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7BB806-D421-4227-BDE3-00C9CFF9A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8563"/>
            <a:ext cx="10515600" cy="2334637"/>
          </a:xfrm>
        </p:spPr>
        <p:txBody>
          <a:bodyPr/>
          <a:lstStyle/>
          <a:p>
            <a:pPr algn="r"/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UCZEŃ O SZCZEGÓLNYCH UZDOLNIENIACH</a:t>
            </a:r>
            <a:endParaRPr lang="pl-PL" dirty="0">
              <a:latin typeface="+mn-lt"/>
            </a:endParaRPr>
          </a:p>
        </p:txBody>
      </p:sp>
      <p:pic>
        <p:nvPicPr>
          <p:cNvPr id="5" name="Picture 2" descr="Znalezione obrazy dla zapytania dziecko zdolne">
            <a:extLst>
              <a:ext uri="{FF2B5EF4-FFF2-40B4-BE49-F238E27FC236}">
                <a16:creationId xmlns:a16="http://schemas.microsoft.com/office/drawing/2014/main" id="{71A25DAF-C115-4AC4-90F4-4C5B5300C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15" y="3180522"/>
            <a:ext cx="3924885" cy="274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214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6D94A4-DDAD-4CD4-B691-931ECEAC4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22" y="223736"/>
            <a:ext cx="10152889" cy="1177047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rgbClr val="002060"/>
                </a:solidFill>
                <a:latin typeface="+mn-lt"/>
              </a:rPr>
              <a:t>STEREOTYPY MYŚLENIA O UCZNIU ZDOLNYM</a:t>
            </a:r>
            <a:r>
              <a:rPr lang="pl-PL" sz="2800" b="1" dirty="0">
                <a:latin typeface="Comic Sans MS" panose="030F0702030302020204" pitchFamily="66" charset="0"/>
              </a:rPr>
              <a:t/>
            </a:r>
            <a:br>
              <a:rPr lang="pl-PL" sz="2800" b="1" dirty="0">
                <a:latin typeface="Comic Sans MS" panose="030F0702030302020204" pitchFamily="66" charset="0"/>
              </a:rPr>
            </a:br>
            <a:endParaRPr lang="pl-PL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EEADCB4-EF5B-402D-BEBF-CD212742E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916" y="1420238"/>
            <a:ext cx="7986408" cy="5262664"/>
          </a:xfrm>
        </p:spPr>
        <p:txBody>
          <a:bodyPr>
            <a:norm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l-PL" sz="2400" dirty="0">
                <a:solidFill>
                  <a:srgbClr val="002060"/>
                </a:solidFill>
              </a:rPr>
              <a:t>Uczeń zdolny, to taki, który osiąga wysokie wyniki w nauce, bierze udział </a:t>
            </a:r>
            <a:r>
              <a:rPr lang="pl-PL" sz="2400" dirty="0" smtClean="0">
                <a:solidFill>
                  <a:srgbClr val="002060"/>
                </a:solidFill>
              </a:rPr>
              <a:t>w </a:t>
            </a:r>
            <a:r>
              <a:rPr lang="pl-PL" sz="2400" dirty="0">
                <a:solidFill>
                  <a:srgbClr val="002060"/>
                </a:solidFill>
              </a:rPr>
              <a:t>olimpiadach. Jest grzeczny. Nie kłamie, nie zadaje trudnych pytań</a:t>
            </a:r>
            <a:r>
              <a:rPr lang="pl-PL" sz="240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 algn="just"/>
            <a:endParaRPr lang="pl-PL" sz="2400" dirty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l-PL" sz="2400" dirty="0" smtClean="0">
                <a:solidFill>
                  <a:srgbClr val="002060"/>
                </a:solidFill>
              </a:rPr>
              <a:t>Uczeń zdolny </a:t>
            </a:r>
            <a:r>
              <a:rPr lang="pl-PL" sz="2400" dirty="0">
                <a:solidFill>
                  <a:srgbClr val="002060"/>
                </a:solidFill>
              </a:rPr>
              <a:t>nie </a:t>
            </a:r>
            <a:r>
              <a:rPr lang="pl-PL" sz="2400" dirty="0" smtClean="0">
                <a:solidFill>
                  <a:srgbClr val="002060"/>
                </a:solidFill>
              </a:rPr>
              <a:t>potrzebuje </a:t>
            </a:r>
            <a:r>
              <a:rPr lang="pl-PL" sz="2400" dirty="0">
                <a:solidFill>
                  <a:srgbClr val="002060"/>
                </a:solidFill>
              </a:rPr>
              <a:t>wsparcia, pomocy, bo i tak sobie </a:t>
            </a:r>
            <a:r>
              <a:rPr lang="pl-PL" sz="2400" dirty="0" smtClean="0">
                <a:solidFill>
                  <a:srgbClr val="002060"/>
                </a:solidFill>
              </a:rPr>
              <a:t>poradzi </a:t>
            </a:r>
            <a:r>
              <a:rPr lang="pl-PL" sz="2400" dirty="0">
                <a:solidFill>
                  <a:srgbClr val="002060"/>
                </a:solidFill>
              </a:rPr>
              <a:t>ponieważ </a:t>
            </a:r>
            <a:r>
              <a:rPr lang="pl-PL" sz="2400" dirty="0" smtClean="0">
                <a:solidFill>
                  <a:srgbClr val="002060"/>
                </a:solidFill>
              </a:rPr>
              <a:t>j</a:t>
            </a:r>
            <a:r>
              <a:rPr lang="pl-PL" dirty="0" smtClean="0">
                <a:solidFill>
                  <a:srgbClr val="002060"/>
                </a:solidFill>
              </a:rPr>
              <a:t>est</a:t>
            </a:r>
            <a:r>
              <a:rPr lang="pl-PL" sz="2400" dirty="0" smtClean="0">
                <a:solidFill>
                  <a:srgbClr val="002060"/>
                </a:solidFill>
              </a:rPr>
              <a:t> inteligentny.   </a:t>
            </a:r>
          </a:p>
          <a:p>
            <a:pPr marL="342900" indent="-342900"/>
            <a:endParaRPr lang="pl-PL" sz="2400" dirty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l-PL" sz="2400" dirty="0">
                <a:solidFill>
                  <a:srgbClr val="002060"/>
                </a:solidFill>
              </a:rPr>
              <a:t>Uczeń, który osiąga słabe wyniki w nauce nie jest uczniem zdolnym</a:t>
            </a:r>
            <a:r>
              <a:rPr lang="pl-PL" sz="240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/>
            <a:endParaRPr lang="pl-PL" sz="2400" dirty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l-PL" sz="2400" dirty="0">
                <a:solidFill>
                  <a:srgbClr val="002060"/>
                </a:solidFill>
              </a:rPr>
              <a:t>Uczeń zdolny to „kujon” w grubych okularach, bez przyjaciół i żadnego „drygu” do sportu</a:t>
            </a:r>
            <a:r>
              <a:rPr lang="pl-PL" sz="240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/>
            <a:endParaRPr lang="pl-PL" sz="24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9872" y="1426088"/>
            <a:ext cx="3797232" cy="527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8086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DE8B01-844F-41B3-8401-065D46B32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0087"/>
            <a:ext cx="9144000" cy="980661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WSPÓŁPRACA PORADNI 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PSYCHOLOGICZNO-PEDAGOGICZNEJ</a:t>
            </a:r>
            <a:b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ZE 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SZKOŁĄ/PRZEDSZKOLEM/PLACÓWKĄ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ED26D0B-2CA6-4504-9276-DD53FF163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75791"/>
            <a:ext cx="9144000" cy="4823791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dirty="0"/>
              <a:t>Konieczność wynikająca z przepisów.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dirty="0"/>
              <a:t>Mechanizm skutecznej realizacji zadań obu placówek w zakresie wsparcia udzielanego uczniom, rodzicom i nauczycielom (systemowa pomoc).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dirty="0"/>
              <a:t>Czynnik rozwoju zarówno szkoły, jak i poradni poprzez wymianę doświadczeń, możliwość weryfikowania spostrzeżeń, dzielenie się wiedzą, wzajemne inspirowanie do rozwiązywania problemów i poszukiwania skutecznych metod działania.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000" dirty="0">
              <a:latin typeface="Comic Sans MS" panose="030F0702030302020204" pitchFamily="66" charset="0"/>
            </a:endParaRPr>
          </a:p>
        </p:txBody>
      </p:sp>
      <p:sp>
        <p:nvSpPr>
          <p:cNvPr id="4" name="Strzałka: w dół 3">
            <a:extLst>
              <a:ext uri="{FF2B5EF4-FFF2-40B4-BE49-F238E27FC236}">
                <a16:creationId xmlns:a16="http://schemas.microsoft.com/office/drawing/2014/main" id="{0C9B252C-A7EC-4628-B60D-0D385B5DA4CF}"/>
              </a:ext>
            </a:extLst>
          </p:cNvPr>
          <p:cNvSpPr/>
          <p:nvPr/>
        </p:nvSpPr>
        <p:spPr>
          <a:xfrm>
            <a:off x="5913782" y="4094922"/>
            <a:ext cx="848140" cy="887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D8D66E63-9479-4D7C-9D09-0577CFED1D29}"/>
              </a:ext>
            </a:extLst>
          </p:cNvPr>
          <p:cNvSpPr/>
          <p:nvPr/>
        </p:nvSpPr>
        <p:spPr>
          <a:xfrm>
            <a:off x="1779104" y="5115339"/>
            <a:ext cx="2150167" cy="121257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SPÓJNE DZIAŁANIA</a:t>
            </a:r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21ED9EAA-3AD1-44C1-BDE1-C0C08FFACDAA}"/>
              </a:ext>
            </a:extLst>
          </p:cNvPr>
          <p:cNvSpPr/>
          <p:nvPr/>
        </p:nvSpPr>
        <p:spPr>
          <a:xfrm>
            <a:off x="5302527" y="5115339"/>
            <a:ext cx="2070651" cy="121257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ZASOBY OBU PLACÓWEK</a:t>
            </a:r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1E915063-DCF0-4CB8-9794-18B977563F0E}"/>
              </a:ext>
            </a:extLst>
          </p:cNvPr>
          <p:cNvSpPr/>
          <p:nvPr/>
        </p:nvSpPr>
        <p:spPr>
          <a:xfrm>
            <a:off x="8597349" y="4992546"/>
            <a:ext cx="2666999" cy="1470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SYSTEMOWA  (= SKUTECZNA) POMOC</a:t>
            </a:r>
          </a:p>
        </p:txBody>
      </p:sp>
      <p:sp>
        <p:nvSpPr>
          <p:cNvPr id="8" name="Strzałka: prążkowana w prawo 7">
            <a:extLst>
              <a:ext uri="{FF2B5EF4-FFF2-40B4-BE49-F238E27FC236}">
                <a16:creationId xmlns:a16="http://schemas.microsoft.com/office/drawing/2014/main" id="{7C5A36D3-1869-4E4A-9E4B-0A7DC664BA8D}"/>
              </a:ext>
            </a:extLst>
          </p:cNvPr>
          <p:cNvSpPr/>
          <p:nvPr/>
        </p:nvSpPr>
        <p:spPr>
          <a:xfrm>
            <a:off x="7598134" y="5521716"/>
            <a:ext cx="771939" cy="484632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: w lewo i w prawo 8">
            <a:extLst>
              <a:ext uri="{FF2B5EF4-FFF2-40B4-BE49-F238E27FC236}">
                <a16:creationId xmlns:a16="http://schemas.microsoft.com/office/drawing/2014/main" id="{C3FB48BB-63DD-4864-80B2-A03BEB4152DB}"/>
              </a:ext>
            </a:extLst>
          </p:cNvPr>
          <p:cNvSpPr/>
          <p:nvPr/>
        </p:nvSpPr>
        <p:spPr>
          <a:xfrm>
            <a:off x="4184375" y="5479310"/>
            <a:ext cx="795130" cy="484632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: w prawo 9">
            <a:extLst>
              <a:ext uri="{FF2B5EF4-FFF2-40B4-BE49-F238E27FC236}">
                <a16:creationId xmlns:a16="http://schemas.microsoft.com/office/drawing/2014/main" id="{AF024882-3B7E-4818-88DC-F2B1D676E150}"/>
              </a:ext>
            </a:extLst>
          </p:cNvPr>
          <p:cNvSpPr/>
          <p:nvPr/>
        </p:nvSpPr>
        <p:spPr>
          <a:xfrm>
            <a:off x="8097078" y="5718313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173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4000" b="1" dirty="0" smtClean="0">
                <a:solidFill>
                  <a:srgbClr val="002060"/>
                </a:solidFill>
                <a:latin typeface="+mn-lt"/>
              </a:rPr>
              <a:t>Uczeń zdolny charakteryzuje się co najmniej jedną z trzech wymienionych cech: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208179"/>
            <a:ext cx="10515600" cy="4533088"/>
          </a:xfrm>
        </p:spPr>
        <p:txBody>
          <a:bodyPr>
            <a:normAutofit lnSpcReduction="10000"/>
          </a:bodyPr>
          <a:lstStyle/>
          <a:p>
            <a:pPr algn="just"/>
            <a:endParaRPr lang="pl-PL" b="1" dirty="0" smtClean="0">
              <a:solidFill>
                <a:srgbClr val="002060"/>
              </a:solidFill>
            </a:endParaRPr>
          </a:p>
          <a:p>
            <a:pPr algn="just"/>
            <a:r>
              <a:rPr lang="pl-PL" b="1" dirty="0" smtClean="0">
                <a:solidFill>
                  <a:srgbClr val="002060"/>
                </a:solidFill>
              </a:rPr>
              <a:t>wysokim poziomem osiągnięć </a:t>
            </a:r>
            <a:r>
              <a:rPr lang="pl-PL" dirty="0" smtClean="0">
                <a:solidFill>
                  <a:srgbClr val="002060"/>
                </a:solidFill>
              </a:rPr>
              <a:t>w dziedzinach nauki, twórczości lub działalności społecznej,</a:t>
            </a:r>
          </a:p>
          <a:p>
            <a:pPr algn="just"/>
            <a:r>
              <a:rPr lang="pl-PL" b="1" dirty="0" smtClean="0">
                <a:solidFill>
                  <a:srgbClr val="002060"/>
                </a:solidFill>
              </a:rPr>
              <a:t>wysokim poziomem uzdolnień </a:t>
            </a:r>
            <a:r>
              <a:rPr lang="pl-PL" dirty="0" smtClean="0">
                <a:solidFill>
                  <a:srgbClr val="002060"/>
                </a:solidFill>
              </a:rPr>
              <a:t>specjalnych/kierunkowych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(np. artystycznych, sportowych, organizacyjnych, związanych często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z przedmiotami szkolnymi),</a:t>
            </a:r>
          </a:p>
          <a:p>
            <a:pPr algn="just"/>
            <a:r>
              <a:rPr lang="pl-PL" b="1" u="sng" dirty="0" smtClean="0">
                <a:solidFill>
                  <a:srgbClr val="002060"/>
                </a:solidFill>
              </a:rPr>
              <a:t>wysokim poziomem zdolności ogólnych </a:t>
            </a:r>
            <a:r>
              <a:rPr lang="pl-PL" dirty="0" smtClean="0">
                <a:solidFill>
                  <a:srgbClr val="002060"/>
                </a:solidFill>
              </a:rPr>
              <a:t>(</a:t>
            </a:r>
            <a:r>
              <a:rPr lang="pl-PL" b="1" dirty="0" smtClean="0">
                <a:solidFill>
                  <a:srgbClr val="002060"/>
                </a:solidFill>
              </a:rPr>
              <a:t>wysokie IQ – 120 i więcej</a:t>
            </a:r>
            <a:r>
              <a:rPr lang="pl-PL" dirty="0" smtClean="0">
                <a:solidFill>
                  <a:srgbClr val="002060"/>
                </a:solidFill>
              </a:rPr>
              <a:t>)</a:t>
            </a:r>
          </a:p>
          <a:p>
            <a:pPr algn="just"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pl-PL" dirty="0" smtClean="0">
                <a:solidFill>
                  <a:srgbClr val="002060"/>
                </a:solidFill>
              </a:rPr>
              <a:t>Wymienione cechy poparte są walorami osobowości, m.in.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wysoką motywacją, aktywnością własną, zaangażowaniem zadaniowym, zdolnościami przewidywania.</a:t>
            </a: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4" name="Obraz 3" descr="Znalezione obrazy dla zapytania uczeń zdoln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5092" y="1008791"/>
            <a:ext cx="5760720" cy="87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02060"/>
                </a:solidFill>
              </a:rPr>
              <a:t>Jak rozpoznać ucznia zdolnego?</a:t>
            </a:r>
            <a:br>
              <a:rPr lang="pl-PL" b="1" dirty="0" smtClean="0">
                <a:solidFill>
                  <a:srgbClr val="002060"/>
                </a:solidFill>
              </a:rPr>
            </a:br>
            <a:r>
              <a:rPr lang="pl-PL" b="1" dirty="0" smtClean="0">
                <a:solidFill>
                  <a:srgbClr val="002060"/>
                </a:solidFill>
              </a:rPr>
              <a:t>Sposoby identyfikacji :</a:t>
            </a:r>
            <a:endParaRPr lang="pl-PL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3468" y="1536970"/>
            <a:ext cx="3306999" cy="496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710119" y="1624519"/>
            <a:ext cx="874516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dirty="0" smtClean="0"/>
          </a:p>
          <a:p>
            <a:pPr algn="just"/>
            <a:r>
              <a:rPr lang="pl-PL" dirty="0" smtClean="0"/>
              <a:t>• </a:t>
            </a:r>
            <a:r>
              <a:rPr lang="pl-PL" b="1" dirty="0" smtClean="0"/>
              <a:t>obserwacja</a:t>
            </a:r>
            <a:r>
              <a:rPr lang="pl-PL" dirty="0" smtClean="0"/>
              <a:t> 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• </a:t>
            </a:r>
            <a:r>
              <a:rPr lang="pl-PL" b="1" dirty="0" smtClean="0"/>
              <a:t>wywiad</a:t>
            </a:r>
            <a:r>
              <a:rPr lang="pl-PL" dirty="0" smtClean="0"/>
              <a:t> (m.in. z uczniem, rodzicami, nauczycielami, psychologiem, osobami spoza szkoły pracującymi na co dzień z uczniem zdolnym);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• </a:t>
            </a:r>
            <a:r>
              <a:rPr lang="pl-PL" b="1" dirty="0" smtClean="0"/>
              <a:t>testy predyspozycji i zdolności, kwestionariusze, skale, </a:t>
            </a:r>
            <a:r>
              <a:rPr lang="pl-PL" dirty="0" smtClean="0"/>
              <a:t>listy cech itd. – przeprowadzane przez licencjonowanych psychologów oraz nauczycieli lub inne osoby pracujące na co dzień </a:t>
            </a:r>
            <a:br>
              <a:rPr lang="pl-PL" dirty="0" smtClean="0"/>
            </a:br>
            <a:r>
              <a:rPr lang="pl-PL" dirty="0" smtClean="0"/>
              <a:t>z uczniami zdolnymi;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• </a:t>
            </a:r>
            <a:r>
              <a:rPr lang="pl-PL" b="1" dirty="0" smtClean="0"/>
              <a:t>nominacje</a:t>
            </a:r>
            <a:r>
              <a:rPr lang="pl-PL" dirty="0" smtClean="0"/>
              <a:t> (nauczycielskie, rodzicielskie, zespołu klasowego, osób spoza szkoły pracujących na co dzień z uczniami zdolnymi, </a:t>
            </a:r>
            <a:r>
              <a:rPr lang="pl-PL" dirty="0" err="1" smtClean="0"/>
              <a:t>autonominacje</a:t>
            </a:r>
            <a:r>
              <a:rPr lang="pl-PL" dirty="0" smtClean="0"/>
              <a:t>);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• </a:t>
            </a:r>
            <a:r>
              <a:rPr lang="pl-PL" b="1" dirty="0" smtClean="0"/>
              <a:t>prace, wytwory i osiągnięcia</a:t>
            </a:r>
            <a:r>
              <a:rPr lang="pl-PL" dirty="0" smtClean="0"/>
              <a:t>, np. prace plastyczne, utwory muzyczne, </a:t>
            </a:r>
            <a:r>
              <a:rPr lang="pl-PL" b="1" dirty="0" smtClean="0"/>
              <a:t>sukcesy </a:t>
            </a:r>
            <a:br>
              <a:rPr lang="pl-PL" b="1" dirty="0" smtClean="0"/>
            </a:br>
            <a:r>
              <a:rPr lang="pl-PL" b="1" dirty="0" smtClean="0"/>
              <a:t>w konkursach, turniejach i olimpiadach</a:t>
            </a:r>
            <a:r>
              <a:rPr lang="pl-PL" dirty="0" smtClean="0"/>
              <a:t>;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• </a:t>
            </a:r>
            <a:r>
              <a:rPr lang="pl-PL" b="1" dirty="0" smtClean="0"/>
              <a:t>opinia poradni psychologiczno-pedagogicznej lub psychologa szkolnego.</a:t>
            </a:r>
            <a:endParaRPr lang="pl-PL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002060"/>
                </a:solidFill>
              </a:rPr>
              <a:t>UCZNIOWIE PODWÓJNIE WYJĄTKOWI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8094"/>
          </a:xfrm>
        </p:spPr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UCZNIOWIE Z UKRYTYMI DEFICYTAMI</a:t>
            </a:r>
          </a:p>
          <a:p>
            <a:r>
              <a:rPr lang="pl-PL" b="1" dirty="0" smtClean="0">
                <a:solidFill>
                  <a:srgbClr val="0070C0"/>
                </a:solidFill>
              </a:rPr>
              <a:t>UCZNIOWIE Z TRUDNOŚCIAMI „MASKUJĄCYMI” UZDOLNIENIA</a:t>
            </a:r>
          </a:p>
          <a:p>
            <a:r>
              <a:rPr lang="pl-PL" b="1" dirty="0" smtClean="0">
                <a:solidFill>
                  <a:srgbClr val="0070C0"/>
                </a:solidFill>
              </a:rPr>
              <a:t>DEFICYTY I UZDOLNIENIA NAKŁADAJĄ SIĘ NA SIEBIE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8034" y="3624364"/>
            <a:ext cx="5754215" cy="306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9AC8D1-0182-465A-B315-3B3E8CD88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99208"/>
            <a:ext cx="10316248" cy="5889141"/>
          </a:xfrm>
        </p:spPr>
        <p:txBody>
          <a:bodyPr anchor="ctr" anchorCtr="1"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pl-PL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pl-PL" b="1" dirty="0" smtClean="0">
                <a:solidFill>
                  <a:srgbClr val="0070C0"/>
                </a:solidFill>
                <a:latin typeface="+mn-lt"/>
              </a:rPr>
              <a:t>INDYWIDUALNY TOK LUB PROGRAM NAUKI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pl-PL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pl-PL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Uczeń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może realizować indywidualny program lub tok nauki </a:t>
            </a:r>
            <a:r>
              <a:rPr lang="pl-PL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na każdym etapie edukacyjnym </a:t>
            </a:r>
            <a:r>
              <a:rPr lang="pl-PL" u="sng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pl-PL" u="sng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pl-PL" u="sng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 w </a:t>
            </a:r>
            <a:r>
              <a:rPr lang="pl-PL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każdym typie szkoły</a:t>
            </a:r>
            <a:r>
              <a:rPr lang="pl-PL" u="sng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pl-PL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br>
              <a:rPr lang="pl-PL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Dyrektor szkoły, po otrzymaniu wniosku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pl-PL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indywidualnego programu nauki, </a:t>
            </a:r>
            <a:r>
              <a:rPr lang="pl-PL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zasięga opinii rady pedagogicznej oraz opinii publicznej poradni psychologiczno-pedagogicznej.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4743617F-168E-4BCC-BCDE-B22B22CFB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476009"/>
            <a:ext cx="8596668" cy="944246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3687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INDYWIDUALNY TOK NAUKI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Uczeń realizujący indywidualny tok nauki </a:t>
            </a:r>
            <a:r>
              <a:rPr lang="pl-PL" u="sng" dirty="0" smtClean="0">
                <a:solidFill>
                  <a:schemeClr val="accent1">
                    <a:lumMod val="50000"/>
                  </a:schemeClr>
                </a:solidFill>
              </a:rPr>
              <a:t>kształci się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według systemu innego niż udział w obowiązkowych zajęciach edukacyjnych, </a:t>
            </a:r>
            <a:b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u="sng" dirty="0" smtClean="0">
                <a:solidFill>
                  <a:schemeClr val="accent1">
                    <a:lumMod val="50000"/>
                  </a:schemeClr>
                </a:solidFill>
              </a:rPr>
              <a:t>w zakresie jednego, kilku lub wszystkich obowiązujących zajęć edukacyjnych,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przewidzianych w tygodniowym rozkładzie zajęć dla danej klasy. </a:t>
            </a:r>
          </a:p>
          <a:p>
            <a:pPr algn="just">
              <a:buNone/>
            </a:pPr>
            <a:endParaRPr 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Uczeń objęty indywidualnym tokiem nauki może realizować w ciągu jednego roku szkolnego program nauczania z zakresu dwóch lub więcej klas i może być klasyfikowany i promowany w czasie całego roku szkolnego.</a:t>
            </a:r>
          </a:p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8814" y="608605"/>
            <a:ext cx="2362954" cy="108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INDYWIDUALNY PROGRAM NAUKI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>
              <a:solidFill>
                <a:srgbClr val="0070C0"/>
              </a:solidFill>
            </a:endParaRPr>
          </a:p>
          <a:p>
            <a:pPr algn="just"/>
            <a:r>
              <a:rPr lang="pl-PL" sz="3600" dirty="0" smtClean="0">
                <a:solidFill>
                  <a:srgbClr val="0070C0"/>
                </a:solidFill>
              </a:rPr>
              <a:t>Uczeń realizujący indywidualny program nauki kształci się w zakresie jednego, kilku lub wszystkich obowiązujących zajęć edukacyjnych, przewidzianych w tygodniowym rozkładzie zajęć dla danej klasy, według programu dostosowanego do jego uzdolnień, zainteresowań i możliwości edukacyjnych.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8312" y="540511"/>
            <a:ext cx="2362954" cy="108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FDC716-AE08-44E6-9BBC-752489CED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600000">
            <a:off x="828138" y="242617"/>
            <a:ext cx="10494075" cy="3531448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ZINDYWIDUALIZOWANA </a:t>
            </a:r>
            <a:b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ŚCIEŻKA KSZTAŁCENIA </a:t>
            </a:r>
            <a:b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ZINDYWIDUALIZOWANA ŚCIEŻKA REALIZACJI OBOWIĄZKOWEGO ROCZNEGO PRZYGOTOWANIA PRZEDSZKOLNEGO</a:t>
            </a:r>
            <a:endParaRPr lang="pl-PL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098" name="Picture 2" descr="Znalezione obrazy dla zapytania zindywidualizowana ÅcieÅ¼ka ksztaÅcenia">
            <a:extLst>
              <a:ext uri="{FF2B5EF4-FFF2-40B4-BE49-F238E27FC236}">
                <a16:creationId xmlns:a16="http://schemas.microsoft.com/office/drawing/2014/main" id="{8C0458F6-268D-4972-9218-CC2D492C3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666" y="3908686"/>
            <a:ext cx="3594715" cy="262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361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E1173970-BD8C-4E74-9056-E5AF6475A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Zindywidualizowana ścieżka </a:t>
            </a:r>
            <a:r>
              <a:rPr lang="pl-PL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kształcenia </a:t>
            </a:r>
            <a:endParaRPr lang="pl-PL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AA0FAB2-BA14-4158-89F7-38F8442F8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Przewidziana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jest dla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dzieci/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uczniów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, którzy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mogą uczęszczać do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przedszkola/szkoły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, ale ze względu na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trudności w funkcjonowaniu wynikające w szczególności ze stanu zdrowia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, nie mogą realizować wszystkich zajęć edukacyjnych wspólnie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z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oddziałem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szkolnym/przedszkolnym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i wymagają dostosowania organizacji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procesu nauczania do ich specjalnych potrzeb edukacyjnych.</a:t>
            </a:r>
          </a:p>
          <a:p>
            <a:endParaRPr lang="pl-PL" dirty="0"/>
          </a:p>
        </p:txBody>
      </p:sp>
      <p:pic>
        <p:nvPicPr>
          <p:cNvPr id="5" name="Obraz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2397" y="579422"/>
            <a:ext cx="2362954" cy="108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5899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F7749C3-F683-40ED-AAE2-BD264A2EC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Do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wniosku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o wydanie opinii należy dołączyć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dokumentację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 zawierającą:</a:t>
            </a:r>
            <a:b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6C91C53-D896-4057-8711-E1C28A8A3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pl-PL" b="1" u="sng" dirty="0" smtClean="0">
                <a:solidFill>
                  <a:schemeClr val="accent1">
                    <a:lumMod val="50000"/>
                  </a:schemeClr>
                </a:solidFill>
              </a:rPr>
              <a:t>opis trudności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w funkcjonowaniu ucznia w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przedszkolu/szkole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 lvl="0" algn="just"/>
            <a:r>
              <a:rPr lang="pl-PL" b="1" u="sng" dirty="0">
                <a:solidFill>
                  <a:schemeClr val="accent1">
                    <a:lumMod val="50000"/>
                  </a:schemeClr>
                </a:solidFill>
              </a:rPr>
              <a:t>wpływ przebiegu choroby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- o ile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dziecko/uczeń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ma być objęty zindywidualizowaną ścieżką ze względu na stan zdrowia -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na funkcjonowanie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dziecka/ucznia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w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przedszkolu/szkole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oraz </a:t>
            </a:r>
            <a:r>
              <a:rPr lang="pl-PL" b="1" u="sng" dirty="0">
                <a:solidFill>
                  <a:schemeClr val="accent1">
                    <a:lumMod val="50000"/>
                  </a:schemeClr>
                </a:solidFill>
              </a:rPr>
              <a:t>ograniczenia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 w zakresie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jego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udziału w zajęciach edukacyjnych wspólnie z oddziałem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przedszkolnym/szkolnym,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pl-PL" b="1" u="sng" dirty="0">
                <a:solidFill>
                  <a:schemeClr val="accent1">
                    <a:lumMod val="50000"/>
                  </a:schemeClr>
                </a:solidFill>
              </a:rPr>
              <a:t>opinię nauczycieli i specjalistów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prowadzących zajęcia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z dzieckiem/uczniem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o funkcjonowaniu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dziecka/ucznia </a:t>
            </a:r>
            <a:b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w przedszkolu/szkole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pl-PL" dirty="0"/>
          </a:p>
        </p:txBody>
      </p:sp>
      <p:sp>
        <p:nvSpPr>
          <p:cNvPr id="8" name="Strzałka: w dół 7">
            <a:extLst>
              <a:ext uri="{FF2B5EF4-FFF2-40B4-BE49-F238E27FC236}">
                <a16:creationId xmlns:a16="http://schemas.microsoft.com/office/drawing/2014/main" id="{F0C660FF-17E5-4AD5-95BA-C30798D96D67}"/>
              </a:ext>
            </a:extLst>
          </p:cNvPr>
          <p:cNvSpPr/>
          <p:nvPr/>
        </p:nvSpPr>
        <p:spPr>
          <a:xfrm>
            <a:off x="6619461" y="909875"/>
            <a:ext cx="2597426" cy="1325563"/>
          </a:xfrm>
          <a:prstGeom prst="downArrow">
            <a:avLst/>
          </a:prstGeom>
          <a:solidFill>
            <a:srgbClr val="FF0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5252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1F09539F-030D-4B24-BF52-D46B2BD35F40}"/>
              </a:ext>
            </a:extLst>
          </p:cNvPr>
          <p:cNvSpPr/>
          <p:nvPr/>
        </p:nvSpPr>
        <p:spPr>
          <a:xfrm>
            <a:off x="848139" y="821635"/>
            <a:ext cx="9978887" cy="605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0000"/>
              </a:lnSpc>
            </a:pPr>
            <a:endParaRPr lang="pl-PL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endParaRPr lang="pl-PL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endParaRPr lang="pl-PL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endParaRPr lang="pl-PL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Przed </a:t>
            </a:r>
            <a:r>
              <a:rPr lang="pl-PL" sz="3200" dirty="0">
                <a:solidFill>
                  <a:schemeClr val="accent1">
                    <a:lumMod val="50000"/>
                  </a:schemeClr>
                </a:solidFill>
              </a:rPr>
              <a:t>wydaniem </a:t>
            </a: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opinii przeprowadzana jest </a:t>
            </a:r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</a:rPr>
              <a:t>analiza </a:t>
            </a:r>
            <a:r>
              <a:rPr lang="pl-PL" sz="3200" dirty="0">
                <a:solidFill>
                  <a:schemeClr val="accent1">
                    <a:lumMod val="50000"/>
                  </a:schemeClr>
                </a:solidFill>
              </a:rPr>
              <a:t>funkcjonowania </a:t>
            </a: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dziecka/ucznia </a:t>
            </a:r>
            <a:r>
              <a:rPr lang="pl-PL" sz="3200" b="1" dirty="0">
                <a:solidFill>
                  <a:schemeClr val="accent1">
                    <a:lumMod val="50000"/>
                  </a:schemeClr>
                </a:solidFill>
              </a:rPr>
              <a:t>z </a:t>
            </a:r>
            <a:r>
              <a:rPr lang="pl-PL" sz="3200" b="1" u="sng" dirty="0">
                <a:solidFill>
                  <a:schemeClr val="accent1">
                    <a:lumMod val="50000"/>
                  </a:schemeClr>
                </a:solidFill>
              </a:rPr>
              <a:t>uwzględnieniem efektów</a:t>
            </a:r>
            <a:r>
              <a:rPr lang="pl-PL" sz="3200" b="1" dirty="0">
                <a:solidFill>
                  <a:schemeClr val="accent1">
                    <a:lumMod val="50000"/>
                  </a:schemeClr>
                </a:solidFill>
              </a:rPr>
              <a:t> udzielanej mu dotychczas przez </a:t>
            </a:r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</a:rPr>
              <a:t>przedszkole/szkołę </a:t>
            </a:r>
            <a:r>
              <a:rPr lang="pl-PL" sz="3200" b="1" dirty="0">
                <a:solidFill>
                  <a:schemeClr val="accent1">
                    <a:lumMod val="50000"/>
                  </a:schemeClr>
                </a:solidFill>
              </a:rPr>
              <a:t>pomocy psychologiczno-pedagogicznej</a:t>
            </a: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pl-PL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endParaRPr lang="pl-PL" sz="32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pl-PL" sz="32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</a:p>
        </p:txBody>
      </p:sp>
      <p:pic>
        <p:nvPicPr>
          <p:cNvPr id="3" name="Obraz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4594" y="497941"/>
            <a:ext cx="3693813" cy="139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3203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B2622E99-4997-4B3F-A829-A84DAF02B280}"/>
              </a:ext>
            </a:extLst>
          </p:cNvPr>
          <p:cNvSpPr/>
          <p:nvPr/>
        </p:nvSpPr>
        <p:spPr>
          <a:xfrm>
            <a:off x="350776" y="276427"/>
            <a:ext cx="11366695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   </a:t>
            </a:r>
            <a:r>
              <a:rPr lang="pl-PL" sz="2000" b="1" dirty="0">
                <a:solidFill>
                  <a:prstClr val="black"/>
                </a:solidFill>
              </a:rPr>
              <a:t>Pomoc psychologiczno-pedagogiczna udzielana </a:t>
            </a:r>
            <a:r>
              <a:rPr lang="pl-PL" sz="2000" b="1" dirty="0" smtClean="0">
                <a:solidFill>
                  <a:prstClr val="black"/>
                </a:solidFill>
              </a:rPr>
              <a:t>dziecku/uczniowi </a:t>
            </a:r>
            <a:r>
              <a:rPr lang="pl-PL" sz="2000" b="1" dirty="0">
                <a:solidFill>
                  <a:prstClr val="black"/>
                </a:solidFill>
              </a:rPr>
              <a:t>w przedszkolu, szkole i placówce </a:t>
            </a:r>
            <a:r>
              <a:rPr lang="pl-PL" sz="2000" b="1" u="sng" dirty="0">
                <a:solidFill>
                  <a:prstClr val="black"/>
                </a:solidFill>
              </a:rPr>
              <a:t>polega na: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b="1" u="sng" dirty="0">
              <a:solidFill>
                <a:prstClr val="black"/>
              </a:solidFill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b="1" u="sng" dirty="0">
              <a:solidFill>
                <a:prstClr val="black"/>
              </a:solidFill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b="1" u="sng" dirty="0">
              <a:solidFill>
                <a:prstClr val="black"/>
              </a:solidFill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b="1" u="sng" dirty="0">
              <a:solidFill>
                <a:prstClr val="black"/>
              </a:solidFill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b="1" u="sng" dirty="0">
              <a:solidFill>
                <a:prstClr val="black"/>
              </a:solidFill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b="1" u="sng" dirty="0">
              <a:solidFill>
                <a:prstClr val="black"/>
              </a:solidFill>
            </a:endParaRPr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2000" dirty="0">
                <a:solidFill>
                  <a:prstClr val="black"/>
                </a:solidFill>
              </a:rPr>
              <a:t>Na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rozpoznawaniu i zaspokajaniu indywidualnych potrzeb</a:t>
            </a:r>
            <a:r>
              <a:rPr lang="pl-PL" sz="2000" b="1" dirty="0">
                <a:solidFill>
                  <a:srgbClr val="EC4E7F"/>
                </a:solidFill>
              </a:rPr>
              <a:t> </a:t>
            </a:r>
            <a:r>
              <a:rPr lang="pl-PL" sz="2000" b="1" dirty="0">
                <a:solidFill>
                  <a:prstClr val="black"/>
                </a:solidFill>
              </a:rPr>
              <a:t>rozwojowych i edukacyjnych ucznia</a:t>
            </a:r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Rozpoznawaniu indywidualnych możliwości psychofizycznych ucznia i czynników środowiskowych </a:t>
            </a:r>
            <a:r>
              <a:rPr lang="pl-PL" sz="2000" u="sng" dirty="0">
                <a:solidFill>
                  <a:prstClr val="black"/>
                </a:solidFill>
              </a:rPr>
              <a:t>wpływających na jego funkcjonowanie w przedszkolu, szkole i placówce, w celu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wspierania potencjału rozwojowego </a:t>
            </a:r>
            <a:r>
              <a:rPr lang="pl-PL" sz="2000" dirty="0">
                <a:solidFill>
                  <a:prstClr val="black"/>
                </a:solidFill>
              </a:rPr>
              <a:t>ucznia i stwarzania warunków do jego aktywnego i pełnego uczestnictwa     w życiu przedszkola, szkoły i placówki oraz w środowisku społecznym.</a:t>
            </a:r>
          </a:p>
        </p:txBody>
      </p:sp>
      <p:sp>
        <p:nvSpPr>
          <p:cNvPr id="7" name="Strzałka: w lewo 6">
            <a:extLst>
              <a:ext uri="{FF2B5EF4-FFF2-40B4-BE49-F238E27FC236}">
                <a16:creationId xmlns:a16="http://schemas.microsoft.com/office/drawing/2014/main" id="{03626453-FDD1-4225-AEA2-3B004CEE7484}"/>
              </a:ext>
            </a:extLst>
          </p:cNvPr>
          <p:cNvSpPr/>
          <p:nvPr/>
        </p:nvSpPr>
        <p:spPr>
          <a:xfrm rot="20342781">
            <a:off x="5587558" y="1246730"/>
            <a:ext cx="3933534" cy="1218143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Od rozpoznania do wspierania</a:t>
            </a:r>
          </a:p>
        </p:txBody>
      </p:sp>
      <p:sp>
        <p:nvSpPr>
          <p:cNvPr id="8" name="Prostokąt: ścięte rogi po przekątnej 7">
            <a:extLst>
              <a:ext uri="{FF2B5EF4-FFF2-40B4-BE49-F238E27FC236}">
                <a16:creationId xmlns:a16="http://schemas.microsoft.com/office/drawing/2014/main" id="{00027580-A7A9-4B84-AD9B-EB11FEF6961E}"/>
              </a:ext>
            </a:extLst>
          </p:cNvPr>
          <p:cNvSpPr/>
          <p:nvPr/>
        </p:nvSpPr>
        <p:spPr>
          <a:xfrm>
            <a:off x="1421274" y="4850296"/>
            <a:ext cx="2173361" cy="112643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POTRZEBY</a:t>
            </a:r>
          </a:p>
        </p:txBody>
      </p:sp>
      <p:sp>
        <p:nvSpPr>
          <p:cNvPr id="9" name="Prostokąt: ścięte rogi po przekątnej 8">
            <a:extLst>
              <a:ext uri="{FF2B5EF4-FFF2-40B4-BE49-F238E27FC236}">
                <a16:creationId xmlns:a16="http://schemas.microsoft.com/office/drawing/2014/main" id="{371EFF96-A305-4A76-85B2-E1C1BF2288F7}"/>
              </a:ext>
            </a:extLst>
          </p:cNvPr>
          <p:cNvSpPr/>
          <p:nvPr/>
        </p:nvSpPr>
        <p:spPr>
          <a:xfrm rot="16200000">
            <a:off x="5387008" y="4326832"/>
            <a:ext cx="1126435" cy="2173361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MOŻLIWOŚCI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54CC8791-3373-45A0-8B90-0285C7037C6C}"/>
              </a:ext>
            </a:extLst>
          </p:cNvPr>
          <p:cNvSpPr/>
          <p:nvPr/>
        </p:nvSpPr>
        <p:spPr>
          <a:xfrm>
            <a:off x="8352198" y="4850295"/>
            <a:ext cx="2173361" cy="1126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WSPARCIE</a:t>
            </a:r>
          </a:p>
        </p:txBody>
      </p:sp>
      <p:sp>
        <p:nvSpPr>
          <p:cNvPr id="11" name="Krzyż 10">
            <a:extLst>
              <a:ext uri="{FF2B5EF4-FFF2-40B4-BE49-F238E27FC236}">
                <a16:creationId xmlns:a16="http://schemas.microsoft.com/office/drawing/2014/main" id="{E45E417F-1DE4-4AF0-859A-FB885B358FB2}"/>
              </a:ext>
            </a:extLst>
          </p:cNvPr>
          <p:cNvSpPr/>
          <p:nvPr/>
        </p:nvSpPr>
        <p:spPr>
          <a:xfrm>
            <a:off x="4002157" y="5221357"/>
            <a:ext cx="371060" cy="357808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: pagon 11">
            <a:extLst>
              <a:ext uri="{FF2B5EF4-FFF2-40B4-BE49-F238E27FC236}">
                <a16:creationId xmlns:a16="http://schemas.microsoft.com/office/drawing/2014/main" id="{78022458-AAB6-44DC-82C0-0F3499B0D9F8}"/>
              </a:ext>
            </a:extLst>
          </p:cNvPr>
          <p:cNvSpPr/>
          <p:nvPr/>
        </p:nvSpPr>
        <p:spPr>
          <a:xfrm>
            <a:off x="7407962" y="5221358"/>
            <a:ext cx="450577" cy="357808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3" name="Strzałka: w prawo 12">
            <a:extLst>
              <a:ext uri="{FF2B5EF4-FFF2-40B4-BE49-F238E27FC236}">
                <a16:creationId xmlns:a16="http://schemas.microsoft.com/office/drawing/2014/main" id="{CECCC637-E455-4015-AE87-764928FFE204}"/>
              </a:ext>
            </a:extLst>
          </p:cNvPr>
          <p:cNvSpPr/>
          <p:nvPr/>
        </p:nvSpPr>
        <p:spPr>
          <a:xfrm rot="550865">
            <a:off x="3330260" y="1228738"/>
            <a:ext cx="2468345" cy="82087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Zbieżność zad</a:t>
            </a:r>
            <a:r>
              <a:rPr lang="pl-PL" dirty="0">
                <a:solidFill>
                  <a:srgbClr val="FF0000"/>
                </a:solidFill>
                <a:latin typeface="Comic Sans MS" panose="030F0702030302020204" pitchFamily="66" charset="0"/>
              </a:rPr>
              <a:t>ań</a:t>
            </a:r>
          </a:p>
        </p:txBody>
      </p:sp>
    </p:spTree>
    <p:extLst>
      <p:ext uri="{BB962C8B-B14F-4D97-AF65-F5344CB8AC3E}">
        <p14:creationId xmlns:p14="http://schemas.microsoft.com/office/powerpoint/2010/main" val="24574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8FC909-7C76-4E81-AD0C-80209304E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8139"/>
            <a:ext cx="10515600" cy="87464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1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ANALIZA FUNKCJONOWANIA DZIECKA/UCZNIA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2AE607-19C2-405B-9A9A-5997D63B1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009"/>
            <a:ext cx="10515600" cy="491655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sz="3100" dirty="0">
                <a:solidFill>
                  <a:schemeClr val="accent1">
                    <a:lumMod val="50000"/>
                  </a:schemeClr>
                </a:solidFill>
              </a:rPr>
              <a:t>zgromadzenie </a:t>
            </a:r>
            <a:r>
              <a:rPr lang="pl-PL" sz="3100" b="1" dirty="0">
                <a:solidFill>
                  <a:schemeClr val="accent1">
                    <a:lumMod val="50000"/>
                  </a:schemeClr>
                </a:solidFill>
              </a:rPr>
              <a:t>informacji o funkcjonowaniu </a:t>
            </a:r>
            <a:r>
              <a:rPr lang="pl-PL" sz="3100" b="1" dirty="0" smtClean="0">
                <a:solidFill>
                  <a:schemeClr val="accent1">
                    <a:lumMod val="50000"/>
                  </a:schemeClr>
                </a:solidFill>
              </a:rPr>
              <a:t>dziecka/ucznia – </a:t>
            </a:r>
            <a:r>
              <a:rPr lang="pl-PL" sz="3100" dirty="0" smtClean="0">
                <a:solidFill>
                  <a:schemeClr val="accent1">
                    <a:lumMod val="50000"/>
                  </a:schemeClr>
                </a:solidFill>
              </a:rPr>
              <a:t>diagnoza w poradni</a:t>
            </a:r>
            <a:endParaRPr lang="pl-PL" sz="31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l-PL" sz="3100" dirty="0">
                <a:solidFill>
                  <a:schemeClr val="accent1">
                    <a:lumMod val="50000"/>
                  </a:schemeClr>
                </a:solidFill>
              </a:rPr>
              <a:t>uzyskanie </a:t>
            </a:r>
            <a:r>
              <a:rPr lang="pl-PL" sz="3100" b="1" dirty="0">
                <a:solidFill>
                  <a:schemeClr val="accent1">
                    <a:lumMod val="50000"/>
                  </a:schemeClr>
                </a:solidFill>
              </a:rPr>
              <a:t>informacji od nauczycieli i specjalistów </a:t>
            </a:r>
            <a:r>
              <a:rPr lang="pl-PL" sz="3100" b="1" dirty="0" smtClean="0">
                <a:solidFill>
                  <a:schemeClr val="accent1">
                    <a:lumMod val="50000"/>
                  </a:schemeClr>
                </a:solidFill>
              </a:rPr>
              <a:t>przedszkola/szkoły </a:t>
            </a:r>
            <a:r>
              <a:rPr lang="pl-PL" sz="3100" b="1" dirty="0">
                <a:solidFill>
                  <a:schemeClr val="accent1">
                    <a:lumMod val="50000"/>
                  </a:schemeClr>
                </a:solidFill>
              </a:rPr>
              <a:t>na </a:t>
            </a:r>
            <a:r>
              <a:rPr lang="pl-PL" sz="3100" b="1" dirty="0" smtClean="0">
                <a:solidFill>
                  <a:schemeClr val="accent1">
                    <a:lumMod val="50000"/>
                  </a:schemeClr>
                </a:solidFill>
              </a:rPr>
              <a:t>temat-  </a:t>
            </a:r>
            <a:r>
              <a:rPr lang="pl-PL" sz="3100" dirty="0" smtClean="0">
                <a:solidFill>
                  <a:schemeClr val="accent1">
                    <a:lumMod val="50000"/>
                  </a:schemeClr>
                </a:solidFill>
              </a:rPr>
              <a:t>wyniki obserwacji</a:t>
            </a:r>
            <a:endParaRPr lang="pl-PL" sz="31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l-PL" sz="3100" b="1" dirty="0" smtClean="0">
                <a:solidFill>
                  <a:schemeClr val="accent1">
                    <a:lumMod val="50000"/>
                  </a:schemeClr>
                </a:solidFill>
              </a:rPr>
              <a:t>ocenę </a:t>
            </a:r>
            <a:r>
              <a:rPr lang="pl-PL" sz="3100" b="1" dirty="0">
                <a:solidFill>
                  <a:schemeClr val="accent1">
                    <a:lumMod val="50000"/>
                  </a:schemeClr>
                </a:solidFill>
              </a:rPr>
              <a:t>efektywności dotychczasowych działań</a:t>
            </a:r>
            <a:r>
              <a:rPr lang="pl-PL" sz="3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3100" dirty="0" smtClean="0">
                <a:solidFill>
                  <a:schemeClr val="accent1">
                    <a:lumMod val="50000"/>
                  </a:schemeClr>
                </a:solidFill>
              </a:rPr>
              <a:t>przedszkola/szkoły</a:t>
            </a:r>
            <a:endParaRPr lang="pl-PL" sz="31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l-PL" sz="3100" b="1" dirty="0" smtClean="0">
                <a:solidFill>
                  <a:schemeClr val="accent1">
                    <a:lumMod val="50000"/>
                  </a:schemeClr>
                </a:solidFill>
              </a:rPr>
              <a:t>rozpoznanie</a:t>
            </a:r>
            <a:r>
              <a:rPr lang="pl-PL" sz="3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3100" dirty="0">
                <a:solidFill>
                  <a:schemeClr val="accent1">
                    <a:lumMod val="50000"/>
                  </a:schemeClr>
                </a:solidFill>
              </a:rPr>
              <a:t>przez poradnię i </a:t>
            </a:r>
            <a:r>
              <a:rPr lang="pl-PL" sz="3100" dirty="0" smtClean="0">
                <a:solidFill>
                  <a:schemeClr val="accent1">
                    <a:lumMod val="50000"/>
                  </a:schemeClr>
                </a:solidFill>
              </a:rPr>
              <a:t>przedszkole/szkołę </a:t>
            </a:r>
            <a:r>
              <a:rPr lang="pl-PL" sz="3100" b="1" dirty="0">
                <a:solidFill>
                  <a:schemeClr val="accent1">
                    <a:lumMod val="50000"/>
                  </a:schemeClr>
                </a:solidFill>
              </a:rPr>
              <a:t>czynników utrudniających funkcjonowanie </a:t>
            </a:r>
            <a:r>
              <a:rPr lang="pl-PL" sz="3100" b="1" dirty="0" smtClean="0">
                <a:solidFill>
                  <a:schemeClr val="accent1">
                    <a:lumMod val="50000"/>
                  </a:schemeClr>
                </a:solidFill>
              </a:rPr>
              <a:t>dziecka/ucznia </a:t>
            </a:r>
            <a:r>
              <a:rPr lang="pl-PL" sz="3100" b="1" dirty="0">
                <a:solidFill>
                  <a:schemeClr val="accent1">
                    <a:lumMod val="50000"/>
                  </a:schemeClr>
                </a:solidFill>
              </a:rPr>
              <a:t>i jego uczestnictwo </a:t>
            </a:r>
            <a:r>
              <a:rPr lang="pl-PL" sz="3100" b="1" dirty="0" smtClean="0">
                <a:solidFill>
                  <a:schemeClr val="accent1">
                    <a:lumMod val="50000"/>
                  </a:schemeClr>
                </a:solidFill>
              </a:rPr>
              <a:t>w </a:t>
            </a:r>
            <a:r>
              <a:rPr lang="pl-PL" sz="3100" b="1" dirty="0">
                <a:solidFill>
                  <a:schemeClr val="accent1">
                    <a:lumMod val="50000"/>
                  </a:schemeClr>
                </a:solidFill>
              </a:rPr>
              <a:t>życiu </a:t>
            </a:r>
            <a:r>
              <a:rPr lang="pl-PL" sz="3100" b="1" dirty="0" smtClean="0">
                <a:solidFill>
                  <a:schemeClr val="accent1">
                    <a:lumMod val="50000"/>
                  </a:schemeClr>
                </a:solidFill>
              </a:rPr>
              <a:t>przedszkola/szkoły</a:t>
            </a:r>
            <a:endParaRPr lang="pl-PL" sz="31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l-PL" sz="3100" b="1" dirty="0" smtClean="0">
                <a:solidFill>
                  <a:schemeClr val="accent1">
                    <a:lumMod val="50000"/>
                  </a:schemeClr>
                </a:solidFill>
              </a:rPr>
              <a:t>określenie </a:t>
            </a:r>
            <a:r>
              <a:rPr lang="pl-PL" sz="3100" b="1" dirty="0">
                <a:solidFill>
                  <a:schemeClr val="accent1">
                    <a:lumMod val="50000"/>
                  </a:schemeClr>
                </a:solidFill>
              </a:rPr>
              <a:t>dalszych działań </a:t>
            </a:r>
            <a:r>
              <a:rPr lang="pl-PL" sz="3100" dirty="0">
                <a:solidFill>
                  <a:schemeClr val="accent1">
                    <a:lumMod val="50000"/>
                  </a:schemeClr>
                </a:solidFill>
              </a:rPr>
              <a:t>podejmowanych w celu poprawy funkcjonowania dziecka, </a:t>
            </a:r>
            <a:r>
              <a:rPr lang="pl-PL" sz="3100" dirty="0" smtClean="0">
                <a:solidFill>
                  <a:schemeClr val="accent1">
                    <a:lumMod val="50000"/>
                  </a:schemeClr>
                </a:solidFill>
              </a:rPr>
              <a:t>wskazanych w opinii, która zawiera zalecenia dla nauczycieli i rodziców</a:t>
            </a:r>
            <a:r>
              <a:rPr lang="pl-PL" sz="31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pl-PL" sz="4000" dirty="0"/>
          </a:p>
          <a:p>
            <a:endParaRPr lang="pl-PL" sz="40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73274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BD46BB-644E-4E1F-A4E4-5C30945AA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/>
            </a:r>
            <a:br>
              <a:rPr lang="pl-PL" dirty="0"/>
            </a:br>
            <a:r>
              <a:rPr lang="pl-PL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PODSUMOWANIE</a:t>
            </a:r>
            <a:br>
              <a:rPr lang="pl-PL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endParaRPr lang="pl-PL" sz="4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0D42B1-F397-4547-8685-D145F166C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l-PL" b="1" dirty="0" smtClean="0">
              <a:solidFill>
                <a:srgbClr val="FF0000"/>
              </a:solidFill>
            </a:endParaRPr>
          </a:p>
          <a:p>
            <a:pPr algn="just"/>
            <a:endParaRPr lang="pl-PL" b="1" dirty="0" smtClean="0">
              <a:solidFill>
                <a:srgbClr val="FF0000"/>
              </a:solidFill>
            </a:endParaRPr>
          </a:p>
          <a:p>
            <a:pPr algn="just"/>
            <a:endParaRPr lang="pl-PL" b="1" dirty="0" smtClean="0">
              <a:solidFill>
                <a:srgbClr val="FF0000"/>
              </a:solidFill>
            </a:endParaRPr>
          </a:p>
          <a:p>
            <a:pPr algn="just"/>
            <a:r>
              <a:rPr lang="pl-PL" b="1" dirty="0" smtClean="0">
                <a:solidFill>
                  <a:schemeClr val="accent1"/>
                </a:solidFill>
              </a:rPr>
              <a:t>JEŚLI DOTYCHCZAS NIE PODJĘTO DZIAŁAŃ W KIERUNKU POMOCY </a:t>
            </a:r>
            <a:br>
              <a:rPr lang="pl-PL" b="1" dirty="0" smtClean="0">
                <a:solidFill>
                  <a:schemeClr val="accent1"/>
                </a:solidFill>
              </a:rPr>
            </a:br>
            <a:r>
              <a:rPr lang="pl-PL" b="1" dirty="0" err="1" smtClean="0">
                <a:solidFill>
                  <a:schemeClr val="accent1"/>
                </a:solidFill>
              </a:rPr>
              <a:t>PSYCHOLOGICZNO–PEDAGOGICZNEJ</a:t>
            </a:r>
            <a:r>
              <a:rPr lang="pl-PL" b="1" dirty="0" smtClean="0">
                <a:solidFill>
                  <a:schemeClr val="accent1"/>
                </a:solidFill>
              </a:rPr>
              <a:t> W SZKOLE, UCZEŃ NIE POWINIEN BYĆ OBJĘTY ZINDYWIDUALIZOWANĄ ŚCIEŻKĄ KSZTAŁCENIA.</a:t>
            </a:r>
          </a:p>
          <a:p>
            <a:pPr algn="just">
              <a:buNone/>
            </a:pPr>
            <a:endParaRPr 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None/>
            </a:pP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2397" y="579422"/>
            <a:ext cx="2362954" cy="108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6658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08A44-4218-4266-8831-E9C16C22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22" y="1149790"/>
            <a:ext cx="9697278" cy="1089827"/>
          </a:xfrm>
        </p:spPr>
        <p:txBody>
          <a:bodyPr>
            <a:normAutofit fontScale="90000"/>
          </a:bodyPr>
          <a:lstStyle/>
          <a:p>
            <a:r>
              <a:rPr lang="pl-PL" altLang="pl-PL" sz="4800" b="1" i="1" dirty="0">
                <a:solidFill>
                  <a:srgbClr val="002060"/>
                </a:solidFill>
                <a:latin typeface="+mn-lt"/>
              </a:rPr>
              <a:t>DZIĘKUJĘ ZA UWAGĘ.</a:t>
            </a:r>
            <a:r>
              <a:rPr lang="pl-PL" altLang="pl-PL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pl-PL" altLang="pl-PL" b="1" i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pl-PL" altLang="pl-PL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___________________________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B238EF-0701-49F6-A3EF-79508D999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520" y="2623929"/>
            <a:ext cx="9697279" cy="3553033"/>
          </a:xfrm>
        </p:spPr>
        <p:txBody>
          <a:bodyPr/>
          <a:lstStyle/>
          <a:p>
            <a:pPr marL="0" indent="0">
              <a:buNone/>
            </a:pPr>
            <a:r>
              <a:rPr lang="pl-PL" altLang="pl-PL" dirty="0" smtClean="0">
                <a:solidFill>
                  <a:srgbClr val="002060"/>
                </a:solidFill>
              </a:rPr>
              <a:t>Poradnia </a:t>
            </a:r>
            <a:r>
              <a:rPr lang="pl-PL" altLang="pl-PL" dirty="0">
                <a:solidFill>
                  <a:srgbClr val="002060"/>
                </a:solidFill>
              </a:rPr>
              <a:t>Psychologiczno-Pedagogiczna</a:t>
            </a:r>
          </a:p>
          <a:p>
            <a:pPr marL="0" indent="0">
              <a:buNone/>
            </a:pPr>
            <a:r>
              <a:rPr lang="pl-PL" altLang="pl-PL" dirty="0">
                <a:solidFill>
                  <a:srgbClr val="002060"/>
                </a:solidFill>
              </a:rPr>
              <a:t>ul. </a:t>
            </a:r>
            <a:r>
              <a:rPr lang="pl-PL" altLang="pl-PL" dirty="0" smtClean="0">
                <a:solidFill>
                  <a:srgbClr val="002060"/>
                </a:solidFill>
              </a:rPr>
              <a:t>Wojska Polskiego 13</a:t>
            </a:r>
            <a:endParaRPr lang="pl-PL" altLang="pl-PL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altLang="pl-PL" dirty="0" smtClean="0">
                <a:solidFill>
                  <a:srgbClr val="002060"/>
                </a:solidFill>
              </a:rPr>
              <a:t>62-400 Słupca</a:t>
            </a:r>
            <a:endParaRPr lang="pl-PL" altLang="pl-PL" dirty="0">
              <a:solidFill>
                <a:srgbClr val="002060"/>
              </a:solidFill>
            </a:endParaRPr>
          </a:p>
          <a:p>
            <a:r>
              <a:rPr lang="pt-BR" dirty="0" smtClean="0"/>
              <a:t>tel. 63 277-13-22</a:t>
            </a:r>
          </a:p>
          <a:p>
            <a:r>
              <a:rPr lang="pt-BR" dirty="0" smtClean="0"/>
              <a:t>fax. 63 275-10-79</a:t>
            </a:r>
          </a:p>
          <a:p>
            <a:r>
              <a:rPr lang="pt-BR" dirty="0" smtClean="0"/>
              <a:t>e-mail:  </a:t>
            </a:r>
            <a:r>
              <a:rPr lang="pt-BR" dirty="0" smtClean="0">
                <a:hlinkClick r:id="rId2"/>
              </a:rPr>
              <a:t>sekretariat@poradniapp-slupca.pl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Opracowała : Agnieszka </a:t>
            </a:r>
            <a:r>
              <a:rPr lang="pl-PL" dirty="0" err="1" smtClean="0"/>
              <a:t>Kiełducka</a:t>
            </a:r>
            <a:r>
              <a:rPr lang="pl-PL" dirty="0" smtClean="0"/>
              <a:t>- pedagog </a:t>
            </a: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913" y="860078"/>
            <a:ext cx="2490626" cy="127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5918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altLang="pl-PL" sz="4000" b="1" dirty="0" smtClean="0"/>
              <a:t>POMOC PSYCHOLOGICZNO-PEDAGOGICZNA</a:t>
            </a:r>
            <a:endParaRPr lang="pl-PL" altLang="pl-PL" sz="4000" dirty="0" smtClean="0"/>
          </a:p>
        </p:txBody>
      </p:sp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9417"/>
            <a:ext cx="10972800" cy="646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8F5AD4-87C3-4130-8917-B36BAC0F2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376"/>
            <a:ext cx="10515600" cy="60948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U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DZIAŁ </a:t>
            </a: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PORADNI PSYCHOLOGICZNO-PEDAGOGICZNEJ W ZAKRESIE ORGANIZOWANIA POMOCY PSYCHOLOGICZNO-PEDAGOGICZNEJ PRZEZ PRZEDSZKOLE, SZKOŁĘ, PLACÓWKĘ JEST MOŻLIWY </a:t>
            </a:r>
            <a:r>
              <a:rPr lang="pl-PL" sz="2800" b="1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NA KAŻDYM POZIOMIE </a:t>
            </a:r>
            <a:r>
              <a:rPr lang="pl-PL" sz="2800" b="1" u="sng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TEGO </a:t>
            </a:r>
            <a:r>
              <a:rPr lang="pl-PL" sz="2800" b="1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PROCESU</a:t>
            </a: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4" name="Obraz 3" descr="Znalezione obrazy dla zapytania współprac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8163" y="4191755"/>
            <a:ext cx="3485584" cy="21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8792" y="615636"/>
            <a:ext cx="3793402" cy="133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897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CCE0C9-5E2B-43AD-BEB3-7AE69B836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935" y="4134678"/>
            <a:ext cx="10320130" cy="2054087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</a:t>
            </a:r>
            <a:r>
              <a:rPr lang="pl-PL" sz="4000" b="1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pl-PL" sz="4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GNOZA</a:t>
            </a:r>
          </a:p>
        </p:txBody>
      </p:sp>
      <p:pic>
        <p:nvPicPr>
          <p:cNvPr id="28674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5626" y="797499"/>
            <a:ext cx="5334000" cy="3000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552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A1F30A-3F99-425E-ABD4-E9639ECB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/>
          <a:lstStyle/>
          <a:p>
            <a:pPr algn="ctr"/>
            <a:r>
              <a:rPr lang="pl-PL" sz="3600" b="1" dirty="0"/>
              <a:t>Model </a:t>
            </a:r>
            <a:r>
              <a:rPr lang="pl-PL" sz="3600" b="1" dirty="0" smtClean="0"/>
              <a:t>diagnozy</a:t>
            </a:r>
            <a:endParaRPr lang="pl-PL" sz="3600" b="1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766F7E64-0984-4C0F-A91A-B8A1F72289D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1372" y="980729"/>
            <a:ext cx="11392454" cy="5655461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12176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DyrektorPPP\Desktop\Przechwytywan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781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4124</TotalTime>
  <Words>1378</Words>
  <Application>Microsoft Office PowerPoint</Application>
  <PresentationFormat>Panoramiczny</PresentationFormat>
  <Paragraphs>164</Paragraphs>
  <Slides>32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Comic Sans MS</vt:lpstr>
      <vt:lpstr>Wingdings</vt:lpstr>
      <vt:lpstr>Motyw pakietu Office</vt:lpstr>
      <vt:lpstr>b</vt:lpstr>
      <vt:lpstr>WSPÓŁPRACA PORADNI PSYCHOLOGICZNO-PEDAGOGICZNEJ  ZE SZKOŁĄ/PRZEDSZKOLEM/PLACÓWKĄ </vt:lpstr>
      <vt:lpstr>Prezentacja programu PowerPoint</vt:lpstr>
      <vt:lpstr>POMOC PSYCHOLOGICZNO-PEDAGOGICZNA</vt:lpstr>
      <vt:lpstr>Prezentacja programu PowerPoint</vt:lpstr>
      <vt:lpstr>UDZIAŁ PORADNI PSYCHOLOGICZNO-PEDAGOGICZNEJ W ZAKRESIE ORGANIZOWANIA POMOCY PSYCHOLOGICZNO-PEDAGOGICZNEJ PRZEZ PRZEDSZKOLE, SZKOŁĘ, PLACÓWKĘ JEST MOŻLIWY NA KAŻDYM POZIOMIE TEGO PROCESU.</vt:lpstr>
      <vt:lpstr>DIAGNOZA</vt:lpstr>
      <vt:lpstr>Model diagnozy</vt:lpstr>
      <vt:lpstr>Prezentacja programu PowerPoint</vt:lpstr>
      <vt:lpstr>Testy i narzędzia diagnostyczne dla szkolnych specjalistów.</vt:lpstr>
      <vt:lpstr>Prezentacja programu PowerPoint</vt:lpstr>
      <vt:lpstr>Prezentacja programu PowerPoint</vt:lpstr>
      <vt:lpstr>W wyniku diagnozy prowadzonej w poradni psychologiczno-pedagogicznej możliwe jest:  </vt:lpstr>
      <vt:lpstr>WSPOMAGANIE</vt:lpstr>
      <vt:lpstr>Wspomaganie nauczycieli w zakresie pracy z dziećmi i młodzieżą oraz rodzicami </vt:lpstr>
      <vt:lpstr>FORMY WSPIERANIA:</vt:lpstr>
      <vt:lpstr>Prezentacja programu PowerPoint</vt:lpstr>
      <vt:lpstr>UCZEŃ O SZCZEGÓLNYCH UZDOLNIENIACH</vt:lpstr>
      <vt:lpstr>STEREOTYPY MYŚLENIA O UCZNIU ZDOLNYM </vt:lpstr>
      <vt:lpstr> Uczeń zdolny charakteryzuje się co najmniej jedną z trzech wymienionych cech: </vt:lpstr>
      <vt:lpstr>Jak rozpoznać ucznia zdolnego? Sposoby identyfikacji :</vt:lpstr>
      <vt:lpstr>UCZNIOWIE PODWÓJNIE WYJĄTKOWI</vt:lpstr>
      <vt:lpstr> INDYWIDUALNY TOK LUB PROGRAM NAUKI   Uczeń może realizować indywidualny program lub tok nauki na każdym etapie edukacyjnym  i w każdym typie szkoły.    Dyrektor szkoły, po otrzymaniu wniosku  i indywidualnego programu nauki, zasięga opinii rady pedagogicznej oraz opinii publicznej poradni psychologiczno-pedagogicznej. </vt:lpstr>
      <vt:lpstr>INDYWIDUALNY TOK NAUKI</vt:lpstr>
      <vt:lpstr>INDYWIDUALNY PROGRAM NAUKI</vt:lpstr>
      <vt:lpstr>ZINDYWIDUALIZOWANA  ŚCIEŻKA KSZTAŁCENIA   ZINDYWIDUALIZOWANA ŚCIEŻKA REALIZACJI OBOWIĄZKOWEGO ROCZNEGO PRZYGOTOWANIA PRZEDSZKOLNEGO</vt:lpstr>
      <vt:lpstr>Zindywidualizowana ścieżka kształcenia </vt:lpstr>
      <vt:lpstr>Do wniosku o wydanie opinii należy dołączyć dokumentację zawierającą: </vt:lpstr>
      <vt:lpstr>Prezentacja programu PowerPoint</vt:lpstr>
      <vt:lpstr>ANALIZA FUNKCJONOWANIA DZIECKA/UCZNIA </vt:lpstr>
      <vt:lpstr> PODSUMOWANIE </vt:lpstr>
      <vt:lpstr>DZIĘKUJĘ ZA UWAGĘ. ___________________________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malgorzata.mazurek</dc:creator>
  <cp:lastModifiedBy>DyrektorPPP</cp:lastModifiedBy>
  <cp:revision>242</cp:revision>
  <dcterms:created xsi:type="dcterms:W3CDTF">2019-01-20T13:34:05Z</dcterms:created>
  <dcterms:modified xsi:type="dcterms:W3CDTF">2020-06-27T22:28:09Z</dcterms:modified>
</cp:coreProperties>
</file>